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Default Extension="docx" ContentType="application/vnd.openxmlformats-officedocument.wordprocessingml.document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colors8.xml" ContentType="application/vnd.openxmlformats-officedocument.drawingml.diagramColors+xml"/>
  <Override PartName="/ppt/notesSlides/notesSlide30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diagrams/drawing3.xml" ContentType="application/vnd.ms-office.drawingml.diagramDrawing+xml"/>
  <Default Extension="png" ContentType="image/png"/>
  <Override PartName="/ppt/diagrams/colors12.xml" ContentType="application/vnd.openxmlformats-officedocument.drawingml.diagramColors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diagrams/layout6.xml" ContentType="application/vnd.openxmlformats-officedocument.drawingml.diagramLayout+xml"/>
  <Override PartName="/ppt/notesSlides/notesSlide24.xml" ContentType="application/vnd.openxmlformats-officedocument.presentationml.notesSlide+xml"/>
  <Override PartName="/ppt/diagrams/data10.xml" ContentType="application/vnd.openxmlformats-officedocument.drawingml.diagramData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20.xml" ContentType="application/vnd.openxmlformats-officedocument.presentationml.notesSlide+xml"/>
  <Override PartName="/ppt/diagrams/drawing8.xml" ContentType="application/vnd.ms-office.drawingml.diagramDrawing+xml"/>
  <Default Extension="vml" ContentType="application/vnd.openxmlformats-officedocument.vmlDrawing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diagrams/data11.xml" ContentType="application/vnd.openxmlformats-officedocument.drawingml.diagramData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21.xml" ContentType="application/vnd.openxmlformats-officedocument.presentationml.notesSlide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diagrams/colors10.xml" ContentType="application/vnd.openxmlformats-officedocument.drawingml.diagramColors+xml"/>
  <Override PartName="/ppt/slides/slide24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notesSlides/notesSlide37.xml" ContentType="application/vnd.openxmlformats-officedocument.presentationml.notesSlide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diagrams/data9.xml" ContentType="application/vnd.openxmlformats-officedocument.drawingml.diagramData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notesSlides/notesSlide40.xml" ContentType="application/vnd.openxmlformats-officedocument.presentationml.notesSlide+xml"/>
  <Override PartName="/ppt/diagrams/quickStyle12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47"/>
  </p:notesMasterIdLst>
  <p:sldIdLst>
    <p:sldId id="416" r:id="rId2"/>
    <p:sldId id="402" r:id="rId3"/>
    <p:sldId id="388" r:id="rId4"/>
    <p:sldId id="417" r:id="rId5"/>
    <p:sldId id="404" r:id="rId6"/>
    <p:sldId id="363" r:id="rId7"/>
    <p:sldId id="418" r:id="rId8"/>
    <p:sldId id="405" r:id="rId9"/>
    <p:sldId id="406" r:id="rId10"/>
    <p:sldId id="407" r:id="rId11"/>
    <p:sldId id="408" r:id="rId12"/>
    <p:sldId id="364" r:id="rId13"/>
    <p:sldId id="365" r:id="rId14"/>
    <p:sldId id="367" r:id="rId15"/>
    <p:sldId id="368" r:id="rId16"/>
    <p:sldId id="369" r:id="rId17"/>
    <p:sldId id="370" r:id="rId18"/>
    <p:sldId id="409" r:id="rId19"/>
    <p:sldId id="410" r:id="rId20"/>
    <p:sldId id="390" r:id="rId21"/>
    <p:sldId id="373" r:id="rId22"/>
    <p:sldId id="374" r:id="rId23"/>
    <p:sldId id="391" r:id="rId24"/>
    <p:sldId id="375" r:id="rId25"/>
    <p:sldId id="376" r:id="rId26"/>
    <p:sldId id="377" r:id="rId27"/>
    <p:sldId id="411" r:id="rId28"/>
    <p:sldId id="393" r:id="rId29"/>
    <p:sldId id="412" r:id="rId30"/>
    <p:sldId id="413" r:id="rId31"/>
    <p:sldId id="414" r:id="rId32"/>
    <p:sldId id="415" r:id="rId33"/>
    <p:sldId id="394" r:id="rId34"/>
    <p:sldId id="378" r:id="rId35"/>
    <p:sldId id="379" r:id="rId36"/>
    <p:sldId id="380" r:id="rId37"/>
    <p:sldId id="381" r:id="rId38"/>
    <p:sldId id="395" r:id="rId39"/>
    <p:sldId id="382" r:id="rId40"/>
    <p:sldId id="396" r:id="rId41"/>
    <p:sldId id="400" r:id="rId42"/>
    <p:sldId id="383" r:id="rId43"/>
    <p:sldId id="384" r:id="rId44"/>
    <p:sldId id="385" r:id="rId45"/>
    <p:sldId id="403" r:id="rId46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74" autoAdjust="0"/>
    <p:restoredTop sz="87398" autoAdjust="0"/>
  </p:normalViewPr>
  <p:slideViewPr>
    <p:cSldViewPr>
      <p:cViewPr varScale="1">
        <p:scale>
          <a:sx n="63" d="100"/>
          <a:sy n="63" d="100"/>
        </p:scale>
        <p:origin x="-804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A1221-7895-9A46-8777-244D9A4FFCB5}" type="doc">
      <dgm:prSet loTypeId="urn:microsoft.com/office/officeart/2005/8/layout/h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8162DC-9A38-234A-BF50-29269EF60E37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3600" b="0" dirty="0" smtClean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  <a:endParaRPr lang="en-US" sz="3600" b="0" dirty="0">
            <a:solidFill>
              <a:srgbClr val="8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gm:t>
    </dgm:pt>
    <dgm:pt modelId="{15376F90-9FB9-6441-9554-858E91071F1F}" type="parTrans" cxnId="{2CC17927-1A37-9B43-A607-4BA4F5CF900A}">
      <dgm:prSet/>
      <dgm:spPr/>
      <dgm:t>
        <a:bodyPr/>
        <a:lstStyle/>
        <a:p>
          <a:endParaRPr lang="en-US"/>
        </a:p>
      </dgm:t>
    </dgm:pt>
    <dgm:pt modelId="{57A63946-7EED-6443-8972-11A5E69850AC}" type="sibTrans" cxnId="{2CC17927-1A37-9B43-A607-4BA4F5CF900A}">
      <dgm:prSet/>
      <dgm:spPr/>
      <dgm:t>
        <a:bodyPr/>
        <a:lstStyle/>
        <a:p>
          <a:endParaRPr lang="en-US"/>
        </a:p>
      </dgm:t>
    </dgm:pt>
    <dgm:pt modelId="{9A425725-5BC3-9E48-8D4B-C57007FBE63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  <a:endParaRPr lang="en-US" b="0" dirty="0">
            <a:ln>
              <a:solidFill>
                <a:schemeClr val="bg2">
                  <a:lumMod val="50000"/>
                </a:schemeClr>
              </a:solidFill>
            </a:ln>
            <a:solidFill>
              <a:srgbClr val="0000FF"/>
            </a:solidFill>
            <a:latin typeface="+mj-lt"/>
          </a:endParaRPr>
        </a:p>
      </dgm:t>
    </dgm:pt>
    <dgm:pt modelId="{66A970E0-3EAB-754C-AA2E-B2846BF273CE}" type="parTrans" cxnId="{5DC6B2A8-F686-5642-8173-64C8874E07C9}">
      <dgm:prSet/>
      <dgm:spPr/>
      <dgm:t>
        <a:bodyPr/>
        <a:lstStyle/>
        <a:p>
          <a:endParaRPr lang="en-US"/>
        </a:p>
      </dgm:t>
    </dgm:pt>
    <dgm:pt modelId="{2F6C71E9-4AE4-B245-8F52-0C7990E20B80}" type="sibTrans" cxnId="{5DC6B2A8-F686-5642-8173-64C8874E07C9}">
      <dgm:prSet/>
      <dgm:spPr/>
      <dgm:t>
        <a:bodyPr/>
        <a:lstStyle/>
        <a:p>
          <a:endParaRPr lang="en-US"/>
        </a:p>
      </dgm:t>
    </dgm:pt>
    <dgm:pt modelId="{DA094B08-D6EC-3A40-9D64-2185244C2134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Password, PIN, answers to prearranged questions</a:t>
          </a:r>
          <a:endParaRPr lang="en-US" b="0" dirty="0">
            <a:solidFill>
              <a:srgbClr val="800000"/>
            </a:solidFill>
            <a:latin typeface="+mj-lt"/>
          </a:endParaRPr>
        </a:p>
      </dgm:t>
    </dgm:pt>
    <dgm:pt modelId="{18D841F5-114F-294C-BA24-406997EE8226}" type="parTrans" cxnId="{6C86A8AA-F03A-614A-8B2B-006CA15AA635}">
      <dgm:prSet/>
      <dgm:spPr/>
      <dgm:t>
        <a:bodyPr/>
        <a:lstStyle/>
        <a:p>
          <a:endParaRPr lang="en-US"/>
        </a:p>
      </dgm:t>
    </dgm:pt>
    <dgm:pt modelId="{1750BC11-6B46-644A-AD2C-4A05463E92F7}" type="sibTrans" cxnId="{6C86A8AA-F03A-614A-8B2B-006CA15AA635}">
      <dgm:prSet/>
      <dgm:spPr/>
      <dgm:t>
        <a:bodyPr/>
        <a:lstStyle/>
        <a:p>
          <a:endParaRPr lang="en-US"/>
        </a:p>
      </dgm:t>
    </dgm:pt>
    <dgm:pt modelId="{490135F2-5863-F54B-85A0-238664A3B643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</dgm:t>
    </dgm:pt>
    <dgm:pt modelId="{319E5F9E-199F-D646-A5DD-76D10B86F2A5}" type="parTrans" cxnId="{F346C330-4186-CF46-A48F-B37F8D782A3C}">
      <dgm:prSet/>
      <dgm:spPr/>
      <dgm:t>
        <a:bodyPr/>
        <a:lstStyle/>
        <a:p>
          <a:endParaRPr lang="en-US"/>
        </a:p>
      </dgm:t>
    </dgm:pt>
    <dgm:pt modelId="{129DA994-79FE-934D-A1C5-EDDC22B1AD0A}" type="sibTrans" cxnId="{F346C330-4186-CF46-A48F-B37F8D782A3C}">
      <dgm:prSet/>
      <dgm:spPr/>
      <dgm:t>
        <a:bodyPr/>
        <a:lstStyle/>
        <a:p>
          <a:endParaRPr lang="en-US"/>
        </a:p>
      </dgm:t>
    </dgm:pt>
    <dgm:pt modelId="{70BCDC5B-1DFE-D44E-B10C-19879EEB222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Smartcard, electronic keycard, physical key</a:t>
          </a:r>
        </a:p>
      </dgm:t>
    </dgm:pt>
    <dgm:pt modelId="{995CF7EC-C73B-B54A-9F3A-94B5C720ED68}" type="parTrans" cxnId="{2ECFC01E-761A-734A-A0B1-27C40E6CF113}">
      <dgm:prSet/>
      <dgm:spPr/>
      <dgm:t>
        <a:bodyPr/>
        <a:lstStyle/>
        <a:p>
          <a:endParaRPr lang="en-US"/>
        </a:p>
      </dgm:t>
    </dgm:pt>
    <dgm:pt modelId="{A59289C0-7DA3-D54A-BB56-CD02D399341A}" type="sibTrans" cxnId="{2ECFC01E-761A-734A-A0B1-27C40E6CF113}">
      <dgm:prSet/>
      <dgm:spPr/>
      <dgm:t>
        <a:bodyPr/>
        <a:lstStyle/>
        <a:p>
          <a:endParaRPr lang="en-US"/>
        </a:p>
      </dgm:t>
    </dgm:pt>
    <dgm:pt modelId="{2494B512-93B2-CD4E-A97A-F5D3578693A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</dgm:t>
    </dgm:pt>
    <dgm:pt modelId="{F83CB3DE-5D3F-6046-AB1F-FE5F4773E567}" type="parTrans" cxnId="{D4C05942-5341-B843-9DE9-E1451246169F}">
      <dgm:prSet/>
      <dgm:spPr/>
      <dgm:t>
        <a:bodyPr/>
        <a:lstStyle/>
        <a:p>
          <a:endParaRPr lang="en-US"/>
        </a:p>
      </dgm:t>
    </dgm:pt>
    <dgm:pt modelId="{B96E484E-7A8C-AF4B-AD2C-C80711D7E208}" type="sibTrans" cxnId="{D4C05942-5341-B843-9DE9-E1451246169F}">
      <dgm:prSet/>
      <dgm:spPr/>
      <dgm:t>
        <a:bodyPr/>
        <a:lstStyle/>
        <a:p>
          <a:endParaRPr lang="en-US"/>
        </a:p>
      </dgm:t>
    </dgm:pt>
    <dgm:pt modelId="{19D906B0-C045-4441-BB75-E10C4668B4F2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Fingerprint, retina, face</a:t>
          </a:r>
        </a:p>
      </dgm:t>
    </dgm:pt>
    <dgm:pt modelId="{7C29C5C0-9240-C245-89FF-1D864E2780E2}" type="parTrans" cxnId="{229AC9E0-E552-CB4D-9807-D28F6510C7D9}">
      <dgm:prSet/>
      <dgm:spPr/>
      <dgm:t>
        <a:bodyPr/>
        <a:lstStyle/>
        <a:p>
          <a:endParaRPr lang="en-US"/>
        </a:p>
      </dgm:t>
    </dgm:pt>
    <dgm:pt modelId="{DB0C8628-3B90-D346-8162-77FF036E8D8B}" type="sibTrans" cxnId="{229AC9E0-E552-CB4D-9807-D28F6510C7D9}">
      <dgm:prSet/>
      <dgm:spPr/>
      <dgm:t>
        <a:bodyPr/>
        <a:lstStyle/>
        <a:p>
          <a:endParaRPr lang="en-US"/>
        </a:p>
      </dgm:t>
    </dgm:pt>
    <dgm:pt modelId="{ECBE5338-F799-904D-B2C8-F97AA7811BF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</dgm:t>
    </dgm:pt>
    <dgm:pt modelId="{E5B20691-5E9C-AA43-A5E2-ED0FFC82B6F7}" type="parTrans" cxnId="{60156B1E-83EB-8F45-8D77-C070E0AEF9E2}">
      <dgm:prSet/>
      <dgm:spPr/>
      <dgm:t>
        <a:bodyPr/>
        <a:lstStyle/>
        <a:p>
          <a:endParaRPr lang="en-US"/>
        </a:p>
      </dgm:t>
    </dgm:pt>
    <dgm:pt modelId="{CAD717D8-1D22-F347-A298-725960198930}" type="sibTrans" cxnId="{60156B1E-83EB-8F45-8D77-C070E0AEF9E2}">
      <dgm:prSet/>
      <dgm:spPr/>
      <dgm:t>
        <a:bodyPr/>
        <a:lstStyle/>
        <a:p>
          <a:endParaRPr lang="en-US"/>
        </a:p>
      </dgm:t>
    </dgm:pt>
    <dgm:pt modelId="{C56929A0-38DC-C741-8731-AD113AF3DD1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Voice pattern, handwriting, typing rhythm </a:t>
          </a:r>
        </a:p>
      </dgm:t>
    </dgm:pt>
    <dgm:pt modelId="{CEFC98D1-1059-FB49-AEB4-927C7972D131}" type="parTrans" cxnId="{0BCD6708-E2D4-9D44-8D04-593614F4BA62}">
      <dgm:prSet/>
      <dgm:spPr/>
      <dgm:t>
        <a:bodyPr/>
        <a:lstStyle/>
        <a:p>
          <a:endParaRPr lang="en-US"/>
        </a:p>
      </dgm:t>
    </dgm:pt>
    <dgm:pt modelId="{63371AFB-75E8-8949-A739-2D77669A48DE}" type="sibTrans" cxnId="{0BCD6708-E2D4-9D44-8D04-593614F4BA62}">
      <dgm:prSet/>
      <dgm:spPr/>
      <dgm:t>
        <a:bodyPr/>
        <a:lstStyle/>
        <a:p>
          <a:endParaRPr lang="en-US"/>
        </a:p>
      </dgm:t>
    </dgm:pt>
    <dgm:pt modelId="{4DE75C25-8AB6-AC48-8CCE-CC14CE5AFDD6}">
      <dgm:prSet/>
      <dgm:spPr/>
      <dgm:t>
        <a:bodyPr/>
        <a:lstStyle/>
        <a:p>
          <a:endParaRPr lang="en-US" dirty="0"/>
        </a:p>
      </dgm:t>
    </dgm:pt>
    <dgm:pt modelId="{903A8029-00E0-0F45-84C0-751562C032E2}" type="parTrans" cxnId="{45FE3C7E-946A-4E41-96FC-A255609384F5}">
      <dgm:prSet/>
      <dgm:spPr/>
      <dgm:t>
        <a:bodyPr/>
        <a:lstStyle/>
        <a:p>
          <a:endParaRPr lang="en-US"/>
        </a:p>
      </dgm:t>
    </dgm:pt>
    <dgm:pt modelId="{1E4A610B-7136-FF4C-AA80-249B00558E9F}" type="sibTrans" cxnId="{45FE3C7E-946A-4E41-96FC-A255609384F5}">
      <dgm:prSet/>
      <dgm:spPr/>
      <dgm:t>
        <a:bodyPr/>
        <a:lstStyle/>
        <a:p>
          <a:endParaRPr lang="en-US"/>
        </a:p>
      </dgm:t>
    </dgm:pt>
    <dgm:pt modelId="{5BDAED95-C48D-644A-87B0-7F68122F3229}" type="pres">
      <dgm:prSet presAssocID="{293A1221-7895-9A46-8777-244D9A4FFCB5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C1D77E-6AC8-8E42-B99A-293D993351D8}" type="pres">
      <dgm:prSet presAssocID="{3C8162DC-9A38-234A-BF50-29269EF60E37}" presName="roof" presStyleLbl="dkBgShp" presStyleIdx="0" presStyleCnt="2"/>
      <dgm:spPr/>
      <dgm:t>
        <a:bodyPr/>
        <a:lstStyle/>
        <a:p>
          <a:endParaRPr lang="en-US"/>
        </a:p>
      </dgm:t>
    </dgm:pt>
    <dgm:pt modelId="{7478F3E0-8E09-F64C-B855-BD7879D406BD}" type="pres">
      <dgm:prSet presAssocID="{3C8162DC-9A38-234A-BF50-29269EF60E37}" presName="pillars" presStyleCnt="0"/>
      <dgm:spPr/>
    </dgm:pt>
    <dgm:pt modelId="{198BB093-4285-EC44-88FF-71FB54257C73}" type="pres">
      <dgm:prSet presAssocID="{3C8162DC-9A38-234A-BF50-29269EF60E37}" presName="pillar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6B2944-485F-D94E-91E5-D49764415E8F}" type="pres">
      <dgm:prSet presAssocID="{490135F2-5863-F54B-85A0-238664A3B643}" presName="pillar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55D28-D450-0B40-8AFF-C3F11E85BEFF}" type="pres">
      <dgm:prSet presAssocID="{2494B512-93B2-CD4E-A97A-F5D3578693A5}" presName="pillar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BB62CB-8350-7548-AF1C-8700E4AF25F5}" type="pres">
      <dgm:prSet presAssocID="{ECBE5338-F799-904D-B2C8-F97AA7811BF5}" presName="pillar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6527E0-2AA5-794B-AC2B-3E3DC5EF240C}" type="pres">
      <dgm:prSet presAssocID="{3C8162DC-9A38-234A-BF50-29269EF60E37}" presName="base" presStyleLbl="dkBgShp" presStyleIdx="1" presStyleCnt="2"/>
      <dgm:spPr/>
    </dgm:pt>
  </dgm:ptLst>
  <dgm:cxnLst>
    <dgm:cxn modelId="{12B400F4-AFD8-474B-8C4B-7A3DC822B164}" type="presOf" srcId="{2494B512-93B2-CD4E-A97A-F5D3578693A5}" destId="{BCF55D28-D450-0B40-8AFF-C3F11E85BEFF}" srcOrd="0" destOrd="0" presId="urn:microsoft.com/office/officeart/2005/8/layout/hList3"/>
    <dgm:cxn modelId="{9200AE44-AA47-1943-9FF7-369FF37D3DCB}" type="presOf" srcId="{DA094B08-D6EC-3A40-9D64-2185244C2134}" destId="{198BB093-4285-EC44-88FF-71FB54257C73}" srcOrd="0" destOrd="1" presId="urn:microsoft.com/office/officeart/2005/8/layout/hList3"/>
    <dgm:cxn modelId="{6C86A8AA-F03A-614A-8B2B-006CA15AA635}" srcId="{9A425725-5BC3-9E48-8D4B-C57007FBE638}" destId="{DA094B08-D6EC-3A40-9D64-2185244C2134}" srcOrd="0" destOrd="0" parTransId="{18D841F5-114F-294C-BA24-406997EE8226}" sibTransId="{1750BC11-6B46-644A-AD2C-4A05463E92F7}"/>
    <dgm:cxn modelId="{45FE3C7E-946A-4E41-96FC-A255609384F5}" srcId="{293A1221-7895-9A46-8777-244D9A4FFCB5}" destId="{4DE75C25-8AB6-AC48-8CCE-CC14CE5AFDD6}" srcOrd="1" destOrd="0" parTransId="{903A8029-00E0-0F45-84C0-751562C032E2}" sibTransId="{1E4A610B-7136-FF4C-AA80-249B00558E9F}"/>
    <dgm:cxn modelId="{F346C330-4186-CF46-A48F-B37F8D782A3C}" srcId="{3C8162DC-9A38-234A-BF50-29269EF60E37}" destId="{490135F2-5863-F54B-85A0-238664A3B643}" srcOrd="1" destOrd="0" parTransId="{319E5F9E-199F-D646-A5DD-76D10B86F2A5}" sibTransId="{129DA994-79FE-934D-A1C5-EDDC22B1AD0A}"/>
    <dgm:cxn modelId="{D4C05942-5341-B843-9DE9-E1451246169F}" srcId="{3C8162DC-9A38-234A-BF50-29269EF60E37}" destId="{2494B512-93B2-CD4E-A97A-F5D3578693A5}" srcOrd="2" destOrd="0" parTransId="{F83CB3DE-5D3F-6046-AB1F-FE5F4773E567}" sibTransId="{B96E484E-7A8C-AF4B-AD2C-C80711D7E208}"/>
    <dgm:cxn modelId="{229AC9E0-E552-CB4D-9807-D28F6510C7D9}" srcId="{2494B512-93B2-CD4E-A97A-F5D3578693A5}" destId="{19D906B0-C045-4441-BB75-E10C4668B4F2}" srcOrd="0" destOrd="0" parTransId="{7C29C5C0-9240-C245-89FF-1D864E2780E2}" sibTransId="{DB0C8628-3B90-D346-8162-77FF036E8D8B}"/>
    <dgm:cxn modelId="{2CC17927-1A37-9B43-A607-4BA4F5CF900A}" srcId="{293A1221-7895-9A46-8777-244D9A4FFCB5}" destId="{3C8162DC-9A38-234A-BF50-29269EF60E37}" srcOrd="0" destOrd="0" parTransId="{15376F90-9FB9-6441-9554-858E91071F1F}" sibTransId="{57A63946-7EED-6443-8972-11A5E69850AC}"/>
    <dgm:cxn modelId="{2ECFC01E-761A-734A-A0B1-27C40E6CF113}" srcId="{490135F2-5863-F54B-85A0-238664A3B643}" destId="{70BCDC5B-1DFE-D44E-B10C-19879EEB2220}" srcOrd="0" destOrd="0" parTransId="{995CF7EC-C73B-B54A-9F3A-94B5C720ED68}" sibTransId="{A59289C0-7DA3-D54A-BB56-CD02D399341A}"/>
    <dgm:cxn modelId="{55387907-C94F-9C45-A32C-5AE215E99F96}" type="presOf" srcId="{3C8162DC-9A38-234A-BF50-29269EF60E37}" destId="{D2C1D77E-6AC8-8E42-B99A-293D993351D8}" srcOrd="0" destOrd="0" presId="urn:microsoft.com/office/officeart/2005/8/layout/hList3"/>
    <dgm:cxn modelId="{60156B1E-83EB-8F45-8D77-C070E0AEF9E2}" srcId="{3C8162DC-9A38-234A-BF50-29269EF60E37}" destId="{ECBE5338-F799-904D-B2C8-F97AA7811BF5}" srcOrd="3" destOrd="0" parTransId="{E5B20691-5E9C-AA43-A5E2-ED0FFC82B6F7}" sibTransId="{CAD717D8-1D22-F347-A298-725960198930}"/>
    <dgm:cxn modelId="{0BCD6708-E2D4-9D44-8D04-593614F4BA62}" srcId="{ECBE5338-F799-904D-B2C8-F97AA7811BF5}" destId="{C56929A0-38DC-C741-8731-AD113AF3DD10}" srcOrd="0" destOrd="0" parTransId="{CEFC98D1-1059-FB49-AEB4-927C7972D131}" sibTransId="{63371AFB-75E8-8949-A739-2D77669A48DE}"/>
    <dgm:cxn modelId="{3434451E-3847-C342-948D-5170E6038810}" type="presOf" srcId="{293A1221-7895-9A46-8777-244D9A4FFCB5}" destId="{5BDAED95-C48D-644A-87B0-7F68122F3229}" srcOrd="0" destOrd="0" presId="urn:microsoft.com/office/officeart/2005/8/layout/hList3"/>
    <dgm:cxn modelId="{E99AE321-8152-9B43-B0C1-9DED6815B668}" type="presOf" srcId="{70BCDC5B-1DFE-D44E-B10C-19879EEB2220}" destId="{0B6B2944-485F-D94E-91E5-D49764415E8F}" srcOrd="0" destOrd="1" presId="urn:microsoft.com/office/officeart/2005/8/layout/hList3"/>
    <dgm:cxn modelId="{4D333204-B25D-EA4A-B29E-8A50D363F853}" type="presOf" srcId="{C56929A0-38DC-C741-8731-AD113AF3DD10}" destId="{83BB62CB-8350-7548-AF1C-8700E4AF25F5}" srcOrd="0" destOrd="1" presId="urn:microsoft.com/office/officeart/2005/8/layout/hList3"/>
    <dgm:cxn modelId="{BCCBF41E-F2B7-9A40-BDAA-C6A3E40DFB7F}" type="presOf" srcId="{19D906B0-C045-4441-BB75-E10C4668B4F2}" destId="{BCF55D28-D450-0B40-8AFF-C3F11E85BEFF}" srcOrd="0" destOrd="1" presId="urn:microsoft.com/office/officeart/2005/8/layout/hList3"/>
    <dgm:cxn modelId="{5DC6B2A8-F686-5642-8173-64C8874E07C9}" srcId="{3C8162DC-9A38-234A-BF50-29269EF60E37}" destId="{9A425725-5BC3-9E48-8D4B-C57007FBE638}" srcOrd="0" destOrd="0" parTransId="{66A970E0-3EAB-754C-AA2E-B2846BF273CE}" sibTransId="{2F6C71E9-4AE4-B245-8F52-0C7990E20B80}"/>
    <dgm:cxn modelId="{3EE8F793-C6F2-F944-BCF7-5BC9B26E609D}" type="presOf" srcId="{ECBE5338-F799-904D-B2C8-F97AA7811BF5}" destId="{83BB62CB-8350-7548-AF1C-8700E4AF25F5}" srcOrd="0" destOrd="0" presId="urn:microsoft.com/office/officeart/2005/8/layout/hList3"/>
    <dgm:cxn modelId="{AF4DA540-982C-C242-A754-77E763105A94}" type="presOf" srcId="{490135F2-5863-F54B-85A0-238664A3B643}" destId="{0B6B2944-485F-D94E-91E5-D49764415E8F}" srcOrd="0" destOrd="0" presId="urn:microsoft.com/office/officeart/2005/8/layout/hList3"/>
    <dgm:cxn modelId="{0568D2FC-A046-7E40-8FF6-30C6C2E7994B}" type="presOf" srcId="{9A425725-5BC3-9E48-8D4B-C57007FBE638}" destId="{198BB093-4285-EC44-88FF-71FB54257C73}" srcOrd="0" destOrd="0" presId="urn:microsoft.com/office/officeart/2005/8/layout/hList3"/>
    <dgm:cxn modelId="{A622117E-22EE-594E-9B25-360ACE63EBB6}" type="presParOf" srcId="{5BDAED95-C48D-644A-87B0-7F68122F3229}" destId="{D2C1D77E-6AC8-8E42-B99A-293D993351D8}" srcOrd="0" destOrd="0" presId="urn:microsoft.com/office/officeart/2005/8/layout/hList3"/>
    <dgm:cxn modelId="{FBBF7710-5E4C-8243-8B75-2883F6361741}" type="presParOf" srcId="{5BDAED95-C48D-644A-87B0-7F68122F3229}" destId="{7478F3E0-8E09-F64C-B855-BD7879D406BD}" srcOrd="1" destOrd="0" presId="urn:microsoft.com/office/officeart/2005/8/layout/hList3"/>
    <dgm:cxn modelId="{6DD8A3BF-0B0A-6A42-951B-F4361AC10129}" type="presParOf" srcId="{7478F3E0-8E09-F64C-B855-BD7879D406BD}" destId="{198BB093-4285-EC44-88FF-71FB54257C73}" srcOrd="0" destOrd="0" presId="urn:microsoft.com/office/officeart/2005/8/layout/hList3"/>
    <dgm:cxn modelId="{2C40E6CB-FEF5-3C49-BC00-D6CC97DE6C32}" type="presParOf" srcId="{7478F3E0-8E09-F64C-B855-BD7879D406BD}" destId="{0B6B2944-485F-D94E-91E5-D49764415E8F}" srcOrd="1" destOrd="0" presId="urn:microsoft.com/office/officeart/2005/8/layout/hList3"/>
    <dgm:cxn modelId="{8314629A-7A70-ED40-8A3F-349D4EB66ED5}" type="presParOf" srcId="{7478F3E0-8E09-F64C-B855-BD7879D406BD}" destId="{BCF55D28-D450-0B40-8AFF-C3F11E85BEFF}" srcOrd="2" destOrd="0" presId="urn:microsoft.com/office/officeart/2005/8/layout/hList3"/>
    <dgm:cxn modelId="{638CF924-E6C7-9F47-AFBC-35489F90B55A}" type="presParOf" srcId="{7478F3E0-8E09-F64C-B855-BD7879D406BD}" destId="{83BB62CB-8350-7548-AF1C-8700E4AF25F5}" srcOrd="3" destOrd="0" presId="urn:microsoft.com/office/officeart/2005/8/layout/hList3"/>
    <dgm:cxn modelId="{0F3E7904-91A8-0546-A8B7-DC7C526B7AE6}" type="presParOf" srcId="{5BDAED95-C48D-644A-87B0-7F68122F3229}" destId="{216527E0-2AA5-794B-AC2B-3E3DC5EF240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455866C-481E-C84E-8189-23CA6289A38A}" type="doc">
      <dgm:prSet loTypeId="urn:microsoft.com/office/officeart/2005/8/layout/l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C75256-020E-1941-BC40-C0DA0C3E1635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pPr rtl="0"/>
          <a:r>
            <a:rPr lang="en-US" smtClean="0"/>
            <a:t>Use of a smart card as a national identity card for citizens</a:t>
          </a:r>
          <a:endParaRPr lang="en-US"/>
        </a:p>
      </dgm:t>
    </dgm:pt>
    <dgm:pt modelId="{0253CDAB-3636-CC4D-95EB-851058223392}" type="parTrans" cxnId="{7E97DBF9-688F-DD43-BC4D-5D3E618C2B76}">
      <dgm:prSet/>
      <dgm:spPr/>
      <dgm:t>
        <a:bodyPr/>
        <a:lstStyle/>
        <a:p>
          <a:endParaRPr lang="en-US"/>
        </a:p>
      </dgm:t>
    </dgm:pt>
    <dgm:pt modelId="{7B859D97-8C3C-224B-9653-D57AC460A56C}" type="sibTrans" cxnId="{7E97DBF9-688F-DD43-BC4D-5D3E618C2B76}">
      <dgm:prSet/>
      <dgm:spPr/>
      <dgm:t>
        <a:bodyPr/>
        <a:lstStyle/>
        <a:p>
          <a:endParaRPr lang="en-US"/>
        </a:p>
      </dgm:t>
    </dgm:pt>
    <dgm:pt modelId="{8AEF94C8-FA82-174B-9D55-A259A81BC751}">
      <dgm:prSet/>
      <dgm:spPr/>
      <dgm:t>
        <a:bodyPr/>
        <a:lstStyle/>
        <a:p>
          <a:pPr rtl="0"/>
          <a:r>
            <a:rPr lang="en-US" smtClean="0"/>
            <a:t>Can serve the same purposes as other national ID cards, and similar cards such as a driver’s license, for access to government and commercial services</a:t>
          </a:r>
          <a:endParaRPr lang="en-US"/>
        </a:p>
      </dgm:t>
    </dgm:pt>
    <dgm:pt modelId="{FB28308C-BD58-E848-B0B0-BD4860A72528}" type="par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81722F9A-E54A-8141-95F6-4D2D452DCD60}" type="sib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FB193F18-8890-BE4F-BB24-E449833D4E37}">
      <dgm:prSet/>
      <dgm:spPr/>
      <dgm:t>
        <a:bodyPr/>
        <a:lstStyle/>
        <a:p>
          <a:pPr rtl="0"/>
          <a:r>
            <a:rPr lang="en-US" smtClean="0"/>
            <a:t>Can provide stronger proof of identity and can be used in a wider variety of applications</a:t>
          </a:r>
          <a:endParaRPr lang="en-US"/>
        </a:p>
      </dgm:t>
    </dgm:pt>
    <dgm:pt modelId="{3B89DBE1-0BEE-C941-971E-6725640759B4}" type="parTrans" cxnId="{D0EDEE34-2A07-6349-9E7F-3AFB35D9F5E2}">
      <dgm:prSet/>
      <dgm:spPr/>
      <dgm:t>
        <a:bodyPr/>
        <a:lstStyle/>
        <a:p>
          <a:endParaRPr lang="en-US"/>
        </a:p>
      </dgm:t>
    </dgm:pt>
    <dgm:pt modelId="{7026B3BA-D369-CD46-B733-3180621606E6}" type="sibTrans" cxnId="{D0EDEE34-2A07-6349-9E7F-3AFB35D9F5E2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A8E0FFFA-6138-C241-858E-242C66C65B8D}">
      <dgm:prSet/>
      <dgm:spPr/>
      <dgm:t>
        <a:bodyPr/>
        <a:lstStyle/>
        <a:p>
          <a:pPr rtl="0"/>
          <a:r>
            <a:rPr lang="en-US" smtClean="0"/>
            <a:t>In effect, is a smart card that has been verified by the national government as valid and authentic</a:t>
          </a:r>
          <a:endParaRPr lang="en-US"/>
        </a:p>
      </dgm:t>
    </dgm:pt>
    <dgm:pt modelId="{07F660D2-DA07-3943-9A8C-F94E7076BE6B}" type="parTrans" cxnId="{D5F6584B-7129-994F-852F-2FFF85C3A477}">
      <dgm:prSet/>
      <dgm:spPr/>
      <dgm:t>
        <a:bodyPr/>
        <a:lstStyle/>
        <a:p>
          <a:endParaRPr lang="en-US"/>
        </a:p>
      </dgm:t>
    </dgm:pt>
    <dgm:pt modelId="{23242BEA-44F8-7A4D-9410-09BB2B19F063}" type="sibTrans" cxnId="{D5F6584B-7129-994F-852F-2FFF85C3A477}">
      <dgm:prSet/>
      <dgm:spPr/>
      <dgm:t>
        <a:bodyPr/>
        <a:lstStyle/>
        <a:p>
          <a:endParaRPr lang="en-US"/>
        </a:p>
      </dgm:t>
    </dgm:pt>
    <dgm:pt modelId="{34400A1D-E10B-1B48-AB63-E98E6EADF69E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Most advanced deployment is the German card </a:t>
          </a:r>
          <a:r>
            <a:rPr lang="en-US" i="1" smtClean="0"/>
            <a:t>neuer Personalausweis</a:t>
          </a:r>
          <a:endParaRPr lang="en-US"/>
        </a:p>
      </dgm:t>
    </dgm:pt>
    <dgm:pt modelId="{3BD96A07-AAA3-D046-BEBE-0FA5DACC388E}" type="parTrans" cxnId="{C2E62D1C-4270-BD45-8D1A-EBD41DD7297D}">
      <dgm:prSet/>
      <dgm:spPr/>
      <dgm:t>
        <a:bodyPr/>
        <a:lstStyle/>
        <a:p>
          <a:endParaRPr lang="en-US"/>
        </a:p>
      </dgm:t>
    </dgm:pt>
    <dgm:pt modelId="{A249FFDC-5CDA-3D49-BC7A-292394460141}" type="sibTrans" cxnId="{C2E62D1C-4270-BD45-8D1A-EBD41DD7297D}">
      <dgm:prSet/>
      <dgm:spPr/>
      <dgm:t>
        <a:bodyPr/>
        <a:lstStyle/>
        <a:p>
          <a:endParaRPr lang="en-US"/>
        </a:p>
      </dgm:t>
    </dgm:pt>
    <dgm:pt modelId="{D3DA7599-4584-F94C-B95D-4B11C1694E62}">
      <dgm:prSet/>
      <dgm:spPr/>
      <dgm:t>
        <a:bodyPr/>
        <a:lstStyle/>
        <a:p>
          <a:pPr rtl="0"/>
          <a:r>
            <a:rPr lang="en-US" smtClean="0"/>
            <a:t>Has human-readable data printed on its surface</a:t>
          </a:r>
          <a:endParaRPr lang="en-US"/>
        </a:p>
      </dgm:t>
    </dgm:pt>
    <dgm:pt modelId="{2637F874-5137-E04E-A886-06DB0C3D0BA4}" type="parTrans" cxnId="{3530FB18-69DA-5943-8F74-16711A12A0E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C3FA76FD-B8C5-1847-BE21-129F7E3AC735}" type="sibTrans" cxnId="{3530FB18-69DA-5943-8F74-16711A12A0E7}">
      <dgm:prSet/>
      <dgm:spPr/>
      <dgm:t>
        <a:bodyPr/>
        <a:lstStyle/>
        <a:p>
          <a:endParaRPr lang="en-US"/>
        </a:p>
      </dgm:t>
    </dgm:pt>
    <dgm:pt modelId="{FE13C02B-66EF-294F-8BD5-9D28B87789C9}">
      <dgm:prSet/>
      <dgm:spPr/>
      <dgm:t>
        <a:bodyPr/>
        <a:lstStyle/>
        <a:p>
          <a:pPr rtl="0"/>
          <a:r>
            <a:rPr lang="en-US" smtClean="0"/>
            <a:t>Personal data</a:t>
          </a:r>
          <a:endParaRPr lang="en-US"/>
        </a:p>
      </dgm:t>
    </dgm:pt>
    <dgm:pt modelId="{207BC628-4E35-7347-A9F5-06E40F0BBE04}" type="parTrans" cxnId="{1C6E2FAD-2F9A-A34A-970E-09A44731E6A4}">
      <dgm:prSet/>
      <dgm:spPr/>
      <dgm:t>
        <a:bodyPr/>
        <a:lstStyle/>
        <a:p>
          <a:endParaRPr lang="en-US"/>
        </a:p>
      </dgm:t>
    </dgm:pt>
    <dgm:pt modelId="{860BE0C4-5BE2-1D47-AE2B-3CB838152724}" type="sibTrans" cxnId="{1C6E2FAD-2F9A-A34A-970E-09A44731E6A4}">
      <dgm:prSet/>
      <dgm:spPr/>
      <dgm:t>
        <a:bodyPr/>
        <a:lstStyle/>
        <a:p>
          <a:endParaRPr lang="en-US"/>
        </a:p>
      </dgm:t>
    </dgm:pt>
    <dgm:pt modelId="{90AA3528-7FE3-E34B-A7B8-07D71CB0D3E7}">
      <dgm:prSet/>
      <dgm:spPr/>
      <dgm:t>
        <a:bodyPr/>
        <a:lstStyle/>
        <a:p>
          <a:pPr rtl="0"/>
          <a:r>
            <a:rPr lang="en-US" smtClean="0"/>
            <a:t>Document number</a:t>
          </a:r>
          <a:endParaRPr lang="en-US"/>
        </a:p>
      </dgm:t>
    </dgm:pt>
    <dgm:pt modelId="{C6567C15-CA44-B049-A908-D0B9B2FCED65}" type="parTrans" cxnId="{418CCFA7-D4AC-5D41-818A-7DB07FE233AC}">
      <dgm:prSet/>
      <dgm:spPr/>
      <dgm:t>
        <a:bodyPr/>
        <a:lstStyle/>
        <a:p>
          <a:endParaRPr lang="en-US"/>
        </a:p>
      </dgm:t>
    </dgm:pt>
    <dgm:pt modelId="{B251EB56-E009-9F4E-A8C8-A92A4E9D37C7}" type="sibTrans" cxnId="{418CCFA7-D4AC-5D41-818A-7DB07FE233AC}">
      <dgm:prSet/>
      <dgm:spPr/>
      <dgm:t>
        <a:bodyPr/>
        <a:lstStyle/>
        <a:p>
          <a:endParaRPr lang="en-US"/>
        </a:p>
      </dgm:t>
    </dgm:pt>
    <dgm:pt modelId="{C6F11952-F132-FD4E-9D65-C73E2E37B3BA}">
      <dgm:prSet/>
      <dgm:spPr/>
      <dgm:t>
        <a:bodyPr/>
        <a:lstStyle/>
        <a:p>
          <a:pPr rtl="0"/>
          <a:r>
            <a:rPr lang="en-US" smtClean="0"/>
            <a:t>Card access number (CAN)</a:t>
          </a:r>
          <a:endParaRPr lang="en-US"/>
        </a:p>
      </dgm:t>
    </dgm:pt>
    <dgm:pt modelId="{C73797D4-9D21-7A4D-99A8-9AF1625E3C06}" type="parTrans" cxnId="{B1BAAE54-735B-1446-97C3-501BA8189EDE}">
      <dgm:prSet/>
      <dgm:spPr/>
      <dgm:t>
        <a:bodyPr/>
        <a:lstStyle/>
        <a:p>
          <a:endParaRPr lang="en-US"/>
        </a:p>
      </dgm:t>
    </dgm:pt>
    <dgm:pt modelId="{1894F648-12C0-E54C-B841-066FF09E3BAD}" type="sibTrans" cxnId="{B1BAAE54-735B-1446-97C3-501BA8189EDE}">
      <dgm:prSet/>
      <dgm:spPr/>
      <dgm:t>
        <a:bodyPr/>
        <a:lstStyle/>
        <a:p>
          <a:endParaRPr lang="en-US"/>
        </a:p>
      </dgm:t>
    </dgm:pt>
    <dgm:pt modelId="{70570BB8-A307-B54F-964E-4807CFAC22F4}">
      <dgm:prSet/>
      <dgm:spPr/>
      <dgm:t>
        <a:bodyPr/>
        <a:lstStyle/>
        <a:p>
          <a:pPr rtl="0"/>
          <a:r>
            <a:rPr lang="en-US" dirty="0" smtClean="0"/>
            <a:t>Machine readable zone (MRZ)</a:t>
          </a:r>
          <a:endParaRPr lang="en-US" dirty="0"/>
        </a:p>
      </dgm:t>
    </dgm:pt>
    <dgm:pt modelId="{CFEBAC1A-FDB6-8B42-B148-FBBFC40C399C}" type="parTrans" cxnId="{595CC411-94F1-3A49-BCDC-CB4C7301C9CB}">
      <dgm:prSet/>
      <dgm:spPr/>
      <dgm:t>
        <a:bodyPr/>
        <a:lstStyle/>
        <a:p>
          <a:endParaRPr lang="en-US"/>
        </a:p>
      </dgm:t>
    </dgm:pt>
    <dgm:pt modelId="{1FE29801-317A-9742-8FE5-08418AC94C38}" type="sibTrans" cxnId="{595CC411-94F1-3A49-BCDC-CB4C7301C9CB}">
      <dgm:prSet/>
      <dgm:spPr/>
      <dgm:t>
        <a:bodyPr/>
        <a:lstStyle/>
        <a:p>
          <a:endParaRPr lang="en-US"/>
        </a:p>
      </dgm:t>
    </dgm:pt>
    <dgm:pt modelId="{18938608-D7ED-0F4D-82E7-259E7E2D482F}" type="pres">
      <dgm:prSet presAssocID="{1455866C-481E-C84E-8189-23CA6289A38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45A1C7-798C-4340-94A8-121D69BC3C0B}" type="pres">
      <dgm:prSet presAssocID="{41C75256-020E-1941-BC40-C0DA0C3E1635}" presName="vertFlow" presStyleCnt="0"/>
      <dgm:spPr/>
    </dgm:pt>
    <dgm:pt modelId="{3E317F9A-DFF2-424D-9955-A68F61044AB5}" type="pres">
      <dgm:prSet presAssocID="{41C75256-020E-1941-BC40-C0DA0C3E1635}" presName="header" presStyleLbl="node1" presStyleIdx="0" presStyleCnt="2"/>
      <dgm:spPr/>
      <dgm:t>
        <a:bodyPr/>
        <a:lstStyle/>
        <a:p>
          <a:endParaRPr lang="en-US"/>
        </a:p>
      </dgm:t>
    </dgm:pt>
    <dgm:pt modelId="{08AACE95-A38A-2446-A1C5-80738DEFD3F9}" type="pres">
      <dgm:prSet presAssocID="{FB28308C-BD58-E848-B0B0-BD4860A72528}" presName="parTrans" presStyleLbl="sibTrans2D1" presStyleIdx="0" presStyleCnt="4"/>
      <dgm:spPr/>
      <dgm:t>
        <a:bodyPr/>
        <a:lstStyle/>
        <a:p>
          <a:endParaRPr lang="en-US"/>
        </a:p>
      </dgm:t>
    </dgm:pt>
    <dgm:pt modelId="{8D7D8058-0A66-334B-A1A8-826C145DCC34}" type="pres">
      <dgm:prSet presAssocID="{8AEF94C8-FA82-174B-9D55-A259A81BC751}" presName="child" presStyleLbl="alignAccFollow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8F19D3-6009-B84D-8023-07D0760682EE}" type="pres">
      <dgm:prSet presAssocID="{81722F9A-E54A-8141-95F6-4D2D452DCD60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6BCA81D-7D86-4D40-8F7C-CD95230169C0}" type="pres">
      <dgm:prSet presAssocID="{FB193F18-8890-BE4F-BB24-E449833D4E37}" presName="child" presStyleLbl="alignAccFollow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725AF0-0565-4040-88ED-9513DE94B247}" type="pres">
      <dgm:prSet presAssocID="{7026B3BA-D369-CD46-B733-3180621606E6}" presName="sibTrans" presStyleLbl="sibTrans2D1" presStyleIdx="2" presStyleCnt="4"/>
      <dgm:spPr/>
      <dgm:t>
        <a:bodyPr/>
        <a:lstStyle/>
        <a:p>
          <a:endParaRPr lang="en-US"/>
        </a:p>
      </dgm:t>
    </dgm:pt>
    <dgm:pt modelId="{C1B7A8F7-C657-E146-BA5A-C62EEE25BE2D}" type="pres">
      <dgm:prSet presAssocID="{A8E0FFFA-6138-C241-858E-242C66C65B8D}" presName="child" presStyleLbl="alignAccFollow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E2CDD4-BCF1-BB4A-89C0-0B7323546B66}" type="pres">
      <dgm:prSet presAssocID="{41C75256-020E-1941-BC40-C0DA0C3E1635}" presName="hSp" presStyleCnt="0"/>
      <dgm:spPr/>
    </dgm:pt>
    <dgm:pt modelId="{A35005ED-FC58-DA43-AC6D-25E3F874C838}" type="pres">
      <dgm:prSet presAssocID="{34400A1D-E10B-1B48-AB63-E98E6EADF69E}" presName="vertFlow" presStyleCnt="0"/>
      <dgm:spPr/>
    </dgm:pt>
    <dgm:pt modelId="{D72E6201-16A1-F148-8785-1A3C3F1A8607}" type="pres">
      <dgm:prSet presAssocID="{34400A1D-E10B-1B48-AB63-E98E6EADF69E}" presName="header" presStyleLbl="node1" presStyleIdx="1" presStyleCnt="2"/>
      <dgm:spPr/>
      <dgm:t>
        <a:bodyPr/>
        <a:lstStyle/>
        <a:p>
          <a:endParaRPr lang="en-US"/>
        </a:p>
      </dgm:t>
    </dgm:pt>
    <dgm:pt modelId="{446929B8-4632-CA42-BA85-42C5E4D85027}" type="pres">
      <dgm:prSet presAssocID="{2637F874-5137-E04E-A886-06DB0C3D0BA4}" presName="parTrans" presStyleLbl="sibTrans2D1" presStyleIdx="3" presStyleCnt="4"/>
      <dgm:spPr/>
      <dgm:t>
        <a:bodyPr/>
        <a:lstStyle/>
        <a:p>
          <a:endParaRPr lang="en-US"/>
        </a:p>
      </dgm:t>
    </dgm:pt>
    <dgm:pt modelId="{D2CD14C2-0716-AA46-8C1D-AD38F342E91E}" type="pres">
      <dgm:prSet presAssocID="{D3DA7599-4584-F94C-B95D-4B11C1694E62}" presName="child" presStyleLbl="alignAccFollowNode1" presStyleIdx="3" presStyleCnt="4" custScaleY="16797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F04AF7-F584-124B-9702-329C4A00DC48}" type="presOf" srcId="{FB28308C-BD58-E848-B0B0-BD4860A72528}" destId="{08AACE95-A38A-2446-A1C5-80738DEFD3F9}" srcOrd="0" destOrd="0" presId="urn:microsoft.com/office/officeart/2005/8/layout/lProcess1"/>
    <dgm:cxn modelId="{4CBA2C52-8FE7-CB43-989C-B70AB306688C}" type="presOf" srcId="{90AA3528-7FE3-E34B-A7B8-07D71CB0D3E7}" destId="{D2CD14C2-0716-AA46-8C1D-AD38F342E91E}" srcOrd="0" destOrd="2" presId="urn:microsoft.com/office/officeart/2005/8/layout/lProcess1"/>
    <dgm:cxn modelId="{8DBF0F67-33BD-C744-8548-DAEE8F42DC1E}" type="presOf" srcId="{8AEF94C8-FA82-174B-9D55-A259A81BC751}" destId="{8D7D8058-0A66-334B-A1A8-826C145DCC34}" srcOrd="0" destOrd="0" presId="urn:microsoft.com/office/officeart/2005/8/layout/lProcess1"/>
    <dgm:cxn modelId="{8210961D-1306-1746-8313-A8CDD6BAAE74}" type="presOf" srcId="{A8E0FFFA-6138-C241-858E-242C66C65B8D}" destId="{C1B7A8F7-C657-E146-BA5A-C62EEE25BE2D}" srcOrd="0" destOrd="0" presId="urn:microsoft.com/office/officeart/2005/8/layout/lProcess1"/>
    <dgm:cxn modelId="{7626523B-DA13-7847-ADDA-8E682B70BCE3}" type="presOf" srcId="{FE13C02B-66EF-294F-8BD5-9D28B87789C9}" destId="{D2CD14C2-0716-AA46-8C1D-AD38F342E91E}" srcOrd="0" destOrd="1" presId="urn:microsoft.com/office/officeart/2005/8/layout/lProcess1"/>
    <dgm:cxn modelId="{C81AC44E-9479-E94E-B8DB-118227D22900}" type="presOf" srcId="{FB193F18-8890-BE4F-BB24-E449833D4E37}" destId="{16BCA81D-7D86-4D40-8F7C-CD95230169C0}" srcOrd="0" destOrd="0" presId="urn:microsoft.com/office/officeart/2005/8/layout/lProcess1"/>
    <dgm:cxn modelId="{1EAFECA8-BC70-7B46-9391-E65E57CA5D78}" type="presOf" srcId="{C6F11952-F132-FD4E-9D65-C73E2E37B3BA}" destId="{D2CD14C2-0716-AA46-8C1D-AD38F342E91E}" srcOrd="0" destOrd="3" presId="urn:microsoft.com/office/officeart/2005/8/layout/lProcess1"/>
    <dgm:cxn modelId="{B1BAAE54-735B-1446-97C3-501BA8189EDE}" srcId="{D3DA7599-4584-F94C-B95D-4B11C1694E62}" destId="{C6F11952-F132-FD4E-9D65-C73E2E37B3BA}" srcOrd="2" destOrd="0" parTransId="{C73797D4-9D21-7A4D-99A8-9AF1625E3C06}" sibTransId="{1894F648-12C0-E54C-B841-066FF09E3BAD}"/>
    <dgm:cxn modelId="{595CC411-94F1-3A49-BCDC-CB4C7301C9CB}" srcId="{D3DA7599-4584-F94C-B95D-4B11C1694E62}" destId="{70570BB8-A307-B54F-964E-4807CFAC22F4}" srcOrd="3" destOrd="0" parTransId="{CFEBAC1A-FDB6-8B42-B148-FBBFC40C399C}" sibTransId="{1FE29801-317A-9742-8FE5-08418AC94C38}"/>
    <dgm:cxn modelId="{C2E62D1C-4270-BD45-8D1A-EBD41DD7297D}" srcId="{1455866C-481E-C84E-8189-23CA6289A38A}" destId="{34400A1D-E10B-1B48-AB63-E98E6EADF69E}" srcOrd="1" destOrd="0" parTransId="{3BD96A07-AAA3-D046-BEBE-0FA5DACC388E}" sibTransId="{A249FFDC-5CDA-3D49-BC7A-292394460141}"/>
    <dgm:cxn modelId="{418CCFA7-D4AC-5D41-818A-7DB07FE233AC}" srcId="{D3DA7599-4584-F94C-B95D-4B11C1694E62}" destId="{90AA3528-7FE3-E34B-A7B8-07D71CB0D3E7}" srcOrd="1" destOrd="0" parTransId="{C6567C15-CA44-B049-A908-D0B9B2FCED65}" sibTransId="{B251EB56-E009-9F4E-A8C8-A92A4E9D37C7}"/>
    <dgm:cxn modelId="{D5F6584B-7129-994F-852F-2FFF85C3A477}" srcId="{41C75256-020E-1941-BC40-C0DA0C3E1635}" destId="{A8E0FFFA-6138-C241-858E-242C66C65B8D}" srcOrd="2" destOrd="0" parTransId="{07F660D2-DA07-3943-9A8C-F94E7076BE6B}" sibTransId="{23242BEA-44F8-7A4D-9410-09BB2B19F063}"/>
    <dgm:cxn modelId="{484C5DB3-4E55-B941-9899-249847DA97D7}" type="presOf" srcId="{1455866C-481E-C84E-8189-23CA6289A38A}" destId="{18938608-D7ED-0F4D-82E7-259E7E2D482F}" srcOrd="0" destOrd="0" presId="urn:microsoft.com/office/officeart/2005/8/layout/lProcess1"/>
    <dgm:cxn modelId="{D0EDEE34-2A07-6349-9E7F-3AFB35D9F5E2}" srcId="{41C75256-020E-1941-BC40-C0DA0C3E1635}" destId="{FB193F18-8890-BE4F-BB24-E449833D4E37}" srcOrd="1" destOrd="0" parTransId="{3B89DBE1-0BEE-C941-971E-6725640759B4}" sibTransId="{7026B3BA-D369-CD46-B733-3180621606E6}"/>
    <dgm:cxn modelId="{2F8296E3-D6AE-5241-92B7-76274A7003A9}" type="presOf" srcId="{2637F874-5137-E04E-A886-06DB0C3D0BA4}" destId="{446929B8-4632-CA42-BA85-42C5E4D85027}" srcOrd="0" destOrd="0" presId="urn:microsoft.com/office/officeart/2005/8/layout/lProcess1"/>
    <dgm:cxn modelId="{12D2711F-B07B-7640-B2EE-179176C422B5}" type="presOf" srcId="{D3DA7599-4584-F94C-B95D-4B11C1694E62}" destId="{D2CD14C2-0716-AA46-8C1D-AD38F342E91E}" srcOrd="0" destOrd="0" presId="urn:microsoft.com/office/officeart/2005/8/layout/lProcess1"/>
    <dgm:cxn modelId="{AEF4C097-4C82-C348-8A75-8BEFB64C29D6}" type="presOf" srcId="{70570BB8-A307-B54F-964E-4807CFAC22F4}" destId="{D2CD14C2-0716-AA46-8C1D-AD38F342E91E}" srcOrd="0" destOrd="4" presId="urn:microsoft.com/office/officeart/2005/8/layout/lProcess1"/>
    <dgm:cxn modelId="{3530FB18-69DA-5943-8F74-16711A12A0E7}" srcId="{34400A1D-E10B-1B48-AB63-E98E6EADF69E}" destId="{D3DA7599-4584-F94C-B95D-4B11C1694E62}" srcOrd="0" destOrd="0" parTransId="{2637F874-5137-E04E-A886-06DB0C3D0BA4}" sibTransId="{C3FA76FD-B8C5-1847-BE21-129F7E3AC735}"/>
    <dgm:cxn modelId="{6BEBEBE1-18B9-364A-B01C-B4126CA61449}" type="presOf" srcId="{81722F9A-E54A-8141-95F6-4D2D452DCD60}" destId="{418F19D3-6009-B84D-8023-07D0760682EE}" srcOrd="0" destOrd="0" presId="urn:microsoft.com/office/officeart/2005/8/layout/lProcess1"/>
    <dgm:cxn modelId="{AEF679DF-3DF6-8746-A1ED-DA11C4F2A15D}" type="presOf" srcId="{41C75256-020E-1941-BC40-C0DA0C3E1635}" destId="{3E317F9A-DFF2-424D-9955-A68F61044AB5}" srcOrd="0" destOrd="0" presId="urn:microsoft.com/office/officeart/2005/8/layout/lProcess1"/>
    <dgm:cxn modelId="{1C6E2FAD-2F9A-A34A-970E-09A44731E6A4}" srcId="{D3DA7599-4584-F94C-B95D-4B11C1694E62}" destId="{FE13C02B-66EF-294F-8BD5-9D28B87789C9}" srcOrd="0" destOrd="0" parTransId="{207BC628-4E35-7347-A9F5-06E40F0BBE04}" sibTransId="{860BE0C4-5BE2-1D47-AE2B-3CB838152724}"/>
    <dgm:cxn modelId="{23155374-5761-8646-B57C-6E4693A7CB34}" type="presOf" srcId="{7026B3BA-D369-CD46-B733-3180621606E6}" destId="{F1725AF0-0565-4040-88ED-9513DE94B247}" srcOrd="0" destOrd="0" presId="urn:microsoft.com/office/officeart/2005/8/layout/lProcess1"/>
    <dgm:cxn modelId="{FB6AE824-5FC1-D94F-A4F4-D09E2D35112F}" type="presOf" srcId="{34400A1D-E10B-1B48-AB63-E98E6EADF69E}" destId="{D72E6201-16A1-F148-8785-1A3C3F1A8607}" srcOrd="0" destOrd="0" presId="urn:microsoft.com/office/officeart/2005/8/layout/lProcess1"/>
    <dgm:cxn modelId="{7E97DBF9-688F-DD43-BC4D-5D3E618C2B76}" srcId="{1455866C-481E-C84E-8189-23CA6289A38A}" destId="{41C75256-020E-1941-BC40-C0DA0C3E1635}" srcOrd="0" destOrd="0" parTransId="{0253CDAB-3636-CC4D-95EB-851058223392}" sibTransId="{7B859D97-8C3C-224B-9653-D57AC460A56C}"/>
    <dgm:cxn modelId="{6B49C64C-915F-0942-8085-00FED271A73C}" srcId="{41C75256-020E-1941-BC40-C0DA0C3E1635}" destId="{8AEF94C8-FA82-174B-9D55-A259A81BC751}" srcOrd="0" destOrd="0" parTransId="{FB28308C-BD58-E848-B0B0-BD4860A72528}" sibTransId="{81722F9A-E54A-8141-95F6-4D2D452DCD60}"/>
    <dgm:cxn modelId="{B150E550-C572-0143-A7CC-AAA0506C513B}" type="presParOf" srcId="{18938608-D7ED-0F4D-82E7-259E7E2D482F}" destId="{E445A1C7-798C-4340-94A8-121D69BC3C0B}" srcOrd="0" destOrd="0" presId="urn:microsoft.com/office/officeart/2005/8/layout/lProcess1"/>
    <dgm:cxn modelId="{DE560373-B179-4E41-86CA-29E3E6076730}" type="presParOf" srcId="{E445A1C7-798C-4340-94A8-121D69BC3C0B}" destId="{3E317F9A-DFF2-424D-9955-A68F61044AB5}" srcOrd="0" destOrd="0" presId="urn:microsoft.com/office/officeart/2005/8/layout/lProcess1"/>
    <dgm:cxn modelId="{BEA65DD8-5549-8849-A1A8-F6AFFD092446}" type="presParOf" srcId="{E445A1C7-798C-4340-94A8-121D69BC3C0B}" destId="{08AACE95-A38A-2446-A1C5-80738DEFD3F9}" srcOrd="1" destOrd="0" presId="urn:microsoft.com/office/officeart/2005/8/layout/lProcess1"/>
    <dgm:cxn modelId="{0A8EF0DE-DB57-4547-A731-2532521ACE80}" type="presParOf" srcId="{E445A1C7-798C-4340-94A8-121D69BC3C0B}" destId="{8D7D8058-0A66-334B-A1A8-826C145DCC34}" srcOrd="2" destOrd="0" presId="urn:microsoft.com/office/officeart/2005/8/layout/lProcess1"/>
    <dgm:cxn modelId="{3EEF5656-C3B7-0843-81DB-8FB055693743}" type="presParOf" srcId="{E445A1C7-798C-4340-94A8-121D69BC3C0B}" destId="{418F19D3-6009-B84D-8023-07D0760682EE}" srcOrd="3" destOrd="0" presId="urn:microsoft.com/office/officeart/2005/8/layout/lProcess1"/>
    <dgm:cxn modelId="{101130A7-86FE-B144-987E-9E32552FB0B7}" type="presParOf" srcId="{E445A1C7-798C-4340-94A8-121D69BC3C0B}" destId="{16BCA81D-7D86-4D40-8F7C-CD95230169C0}" srcOrd="4" destOrd="0" presId="urn:microsoft.com/office/officeart/2005/8/layout/lProcess1"/>
    <dgm:cxn modelId="{0F794156-8177-164F-B9A3-C80C4578111C}" type="presParOf" srcId="{E445A1C7-798C-4340-94A8-121D69BC3C0B}" destId="{F1725AF0-0565-4040-88ED-9513DE94B247}" srcOrd="5" destOrd="0" presId="urn:microsoft.com/office/officeart/2005/8/layout/lProcess1"/>
    <dgm:cxn modelId="{92B2F0A6-BE23-4A40-96F2-0EC0003437D5}" type="presParOf" srcId="{E445A1C7-798C-4340-94A8-121D69BC3C0B}" destId="{C1B7A8F7-C657-E146-BA5A-C62EEE25BE2D}" srcOrd="6" destOrd="0" presId="urn:microsoft.com/office/officeart/2005/8/layout/lProcess1"/>
    <dgm:cxn modelId="{5E6CA496-9CC4-3349-9324-2D336845477F}" type="presParOf" srcId="{18938608-D7ED-0F4D-82E7-259E7E2D482F}" destId="{0CE2CDD4-BCF1-BB4A-89C0-0B7323546B66}" srcOrd="1" destOrd="0" presId="urn:microsoft.com/office/officeart/2005/8/layout/lProcess1"/>
    <dgm:cxn modelId="{71B2D555-896F-1043-A077-6208589562E4}" type="presParOf" srcId="{18938608-D7ED-0F4D-82E7-259E7E2D482F}" destId="{A35005ED-FC58-DA43-AC6D-25E3F874C838}" srcOrd="2" destOrd="0" presId="urn:microsoft.com/office/officeart/2005/8/layout/lProcess1"/>
    <dgm:cxn modelId="{6633DFCC-E7E1-9E44-8FB8-49B35DEF1CFA}" type="presParOf" srcId="{A35005ED-FC58-DA43-AC6D-25E3F874C838}" destId="{D72E6201-16A1-F148-8785-1A3C3F1A8607}" srcOrd="0" destOrd="0" presId="urn:microsoft.com/office/officeart/2005/8/layout/lProcess1"/>
    <dgm:cxn modelId="{6E8E3DEE-1146-2547-8C09-3063F44EB643}" type="presParOf" srcId="{A35005ED-FC58-DA43-AC6D-25E3F874C838}" destId="{446929B8-4632-CA42-BA85-42C5E4D85027}" srcOrd="1" destOrd="0" presId="urn:microsoft.com/office/officeart/2005/8/layout/lProcess1"/>
    <dgm:cxn modelId="{9D9B2F4B-8B3A-3240-90AB-02D59C080C7D}" type="presParOf" srcId="{A35005ED-FC58-DA43-AC6D-25E3F874C838}" destId="{D2CD14C2-0716-AA46-8C1D-AD38F342E91E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7017257-ACB9-384B-B2E8-DE7AE9EAE859}" type="doc">
      <dgm:prSet loTypeId="urn:microsoft.com/office/officeart/2009/3/layout/StepUpProcess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10E7A37-EFD4-374A-A83A-5CF729390127}">
      <dgm:prSet/>
      <dgm:spPr/>
      <dgm:t>
        <a:bodyPr/>
        <a:lstStyle/>
        <a:p>
          <a:pPr rtl="0"/>
          <a:r>
            <a:rPr lang="en-US" smtClean="0"/>
            <a:t>Ensures that the contactless RF chip in the eID card cannot be read without explicit access control</a:t>
          </a:r>
          <a:endParaRPr lang="en-US"/>
        </a:p>
      </dgm:t>
    </dgm:pt>
    <dgm:pt modelId="{CC7FA567-8538-4F47-906E-8363E5E874F5}" type="parTrans" cxnId="{06AC1754-AC72-4E42-812D-9F0E90B16AF6}">
      <dgm:prSet/>
      <dgm:spPr/>
      <dgm:t>
        <a:bodyPr/>
        <a:lstStyle/>
        <a:p>
          <a:endParaRPr lang="en-US"/>
        </a:p>
      </dgm:t>
    </dgm:pt>
    <dgm:pt modelId="{68E79752-4B85-4647-9A4C-996829BDC233}" type="sibTrans" cxnId="{06AC1754-AC72-4E42-812D-9F0E90B16AF6}">
      <dgm:prSet/>
      <dgm:spPr/>
      <dgm:t>
        <a:bodyPr/>
        <a:lstStyle/>
        <a:p>
          <a:endParaRPr lang="en-US"/>
        </a:p>
      </dgm:t>
    </dgm:pt>
    <dgm:pt modelId="{BB48326D-6AD8-E142-B9BE-2126020ACA8B}">
      <dgm:prSet/>
      <dgm:spPr/>
      <dgm:t>
        <a:bodyPr/>
        <a:lstStyle/>
        <a:p>
          <a:pPr rtl="0"/>
          <a:r>
            <a:rPr lang="en-US" smtClean="0"/>
            <a:t>For online applications, access is established by the user entering the 6-digit PIN (which should only be known to the holder of the card)</a:t>
          </a:r>
          <a:endParaRPr lang="en-US"/>
        </a:p>
      </dgm:t>
    </dgm:pt>
    <dgm:pt modelId="{2A014408-36B7-D841-AA82-EB0B82B958AC}" type="parTrans" cxnId="{FF75E06D-99FC-7746-94B0-6B7652DF22D9}">
      <dgm:prSet/>
      <dgm:spPr/>
      <dgm:t>
        <a:bodyPr/>
        <a:lstStyle/>
        <a:p>
          <a:endParaRPr lang="en-US"/>
        </a:p>
      </dgm:t>
    </dgm:pt>
    <dgm:pt modelId="{098DA83D-B095-E642-9A5B-1F9240E50558}" type="sibTrans" cxnId="{FF75E06D-99FC-7746-94B0-6B7652DF22D9}">
      <dgm:prSet/>
      <dgm:spPr/>
      <dgm:t>
        <a:bodyPr/>
        <a:lstStyle/>
        <a:p>
          <a:endParaRPr lang="en-US"/>
        </a:p>
      </dgm:t>
    </dgm:pt>
    <dgm:pt modelId="{CE460D2B-5A0B-8B44-8367-DD86CCEA6E0F}">
      <dgm:prSet/>
      <dgm:spPr/>
      <dgm:t>
        <a:bodyPr/>
        <a:lstStyle/>
        <a:p>
          <a:pPr rtl="0"/>
          <a:r>
            <a:rPr lang="en-US" smtClean="0"/>
            <a:t>For offline applications, either the MRZ printed on the back of the card or the six-digit card access number (CAN) printed on the front is used</a:t>
          </a:r>
          <a:endParaRPr lang="en-US"/>
        </a:p>
      </dgm:t>
    </dgm:pt>
    <dgm:pt modelId="{42496F35-4D2C-3643-9E10-1D366A2BCA32}" type="parTrans" cxnId="{42945FD5-7F4B-F54F-BA65-E96E83D22D1F}">
      <dgm:prSet/>
      <dgm:spPr/>
      <dgm:t>
        <a:bodyPr/>
        <a:lstStyle/>
        <a:p>
          <a:endParaRPr lang="en-US"/>
        </a:p>
      </dgm:t>
    </dgm:pt>
    <dgm:pt modelId="{1E027DD7-A323-CD46-BA99-105C91FBEC10}" type="sibTrans" cxnId="{42945FD5-7F4B-F54F-BA65-E96E83D22D1F}">
      <dgm:prSet/>
      <dgm:spPr/>
      <dgm:t>
        <a:bodyPr/>
        <a:lstStyle/>
        <a:p>
          <a:endParaRPr lang="en-US"/>
        </a:p>
      </dgm:t>
    </dgm:pt>
    <dgm:pt modelId="{9E19942F-0536-CE4F-859E-A4BBE0F627AD}" type="pres">
      <dgm:prSet presAssocID="{B7017257-ACB9-384B-B2E8-DE7AE9EAE859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2F39680-86E7-9F4E-8B31-494B2CA6EB33}" type="pres">
      <dgm:prSet presAssocID="{110E7A37-EFD4-374A-A83A-5CF729390127}" presName="composite" presStyleCnt="0"/>
      <dgm:spPr/>
    </dgm:pt>
    <dgm:pt modelId="{E34D7912-D956-F443-8587-3BA1DE842FA0}" type="pres">
      <dgm:prSet presAssocID="{110E7A37-EFD4-374A-A83A-5CF729390127}" presName="LShape" presStyleLbl="alignNode1" presStyleIdx="0" presStyleCnt="5"/>
      <dgm:spPr/>
    </dgm:pt>
    <dgm:pt modelId="{21F68229-0417-8946-9F21-2C92F459BDA4}" type="pres">
      <dgm:prSet presAssocID="{110E7A37-EFD4-374A-A83A-5CF729390127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AADD36-B27C-BD4A-A3A7-456D96FEDBE9}" type="pres">
      <dgm:prSet presAssocID="{110E7A37-EFD4-374A-A83A-5CF729390127}" presName="Triangle" presStyleLbl="alignNode1" presStyleIdx="1" presStyleCnt="5"/>
      <dgm:spPr/>
    </dgm:pt>
    <dgm:pt modelId="{42243A9E-64CE-F94A-835F-953216919663}" type="pres">
      <dgm:prSet presAssocID="{68E79752-4B85-4647-9A4C-996829BDC233}" presName="sibTrans" presStyleCnt="0"/>
      <dgm:spPr/>
    </dgm:pt>
    <dgm:pt modelId="{C1188B22-E0F9-6541-85C0-9D0076DD9FFD}" type="pres">
      <dgm:prSet presAssocID="{68E79752-4B85-4647-9A4C-996829BDC233}" presName="space" presStyleCnt="0"/>
      <dgm:spPr/>
    </dgm:pt>
    <dgm:pt modelId="{6237A6B6-9B55-4E4D-A7D0-FCB5F9E3E46A}" type="pres">
      <dgm:prSet presAssocID="{BB48326D-6AD8-E142-B9BE-2126020ACA8B}" presName="composite" presStyleCnt="0"/>
      <dgm:spPr/>
    </dgm:pt>
    <dgm:pt modelId="{90BC4705-3EEE-4748-A4BE-6354FD6594F5}" type="pres">
      <dgm:prSet presAssocID="{BB48326D-6AD8-E142-B9BE-2126020ACA8B}" presName="LShape" presStyleLbl="alignNode1" presStyleIdx="2" presStyleCnt="5"/>
      <dgm:spPr/>
    </dgm:pt>
    <dgm:pt modelId="{D7553290-8C24-D64E-A2C5-6C3C4781B7F8}" type="pres">
      <dgm:prSet presAssocID="{BB48326D-6AD8-E142-B9BE-2126020ACA8B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A3A005-D192-C245-BFDF-671FFA105593}" type="pres">
      <dgm:prSet presAssocID="{BB48326D-6AD8-E142-B9BE-2126020ACA8B}" presName="Triangle" presStyleLbl="alignNode1" presStyleIdx="3" presStyleCnt="5"/>
      <dgm:spPr/>
    </dgm:pt>
    <dgm:pt modelId="{0FD72CF3-8EF8-4D43-A6ED-83EE0B16B646}" type="pres">
      <dgm:prSet presAssocID="{098DA83D-B095-E642-9A5B-1F9240E50558}" presName="sibTrans" presStyleCnt="0"/>
      <dgm:spPr/>
    </dgm:pt>
    <dgm:pt modelId="{5DBD80FC-4B73-744B-8EEC-5512A9672BCC}" type="pres">
      <dgm:prSet presAssocID="{098DA83D-B095-E642-9A5B-1F9240E50558}" presName="space" presStyleCnt="0"/>
      <dgm:spPr/>
    </dgm:pt>
    <dgm:pt modelId="{41DE9E76-16FF-EC45-AB27-FAA53E9A6DE3}" type="pres">
      <dgm:prSet presAssocID="{CE460D2B-5A0B-8B44-8367-DD86CCEA6E0F}" presName="composite" presStyleCnt="0"/>
      <dgm:spPr/>
    </dgm:pt>
    <dgm:pt modelId="{7823D4CF-DD20-BF4E-B138-4AF79BFCE2A0}" type="pres">
      <dgm:prSet presAssocID="{CE460D2B-5A0B-8B44-8367-DD86CCEA6E0F}" presName="LShape" presStyleLbl="alignNode1" presStyleIdx="4" presStyleCnt="5"/>
      <dgm:spPr/>
    </dgm:pt>
    <dgm:pt modelId="{434D8713-968C-DB42-8202-5E4FA04F565E}" type="pres">
      <dgm:prSet presAssocID="{CE460D2B-5A0B-8B44-8367-DD86CCEA6E0F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AC1754-AC72-4E42-812D-9F0E90B16AF6}" srcId="{B7017257-ACB9-384B-B2E8-DE7AE9EAE859}" destId="{110E7A37-EFD4-374A-A83A-5CF729390127}" srcOrd="0" destOrd="0" parTransId="{CC7FA567-8538-4F47-906E-8363E5E874F5}" sibTransId="{68E79752-4B85-4647-9A4C-996829BDC233}"/>
    <dgm:cxn modelId="{42945FD5-7F4B-F54F-BA65-E96E83D22D1F}" srcId="{B7017257-ACB9-384B-B2E8-DE7AE9EAE859}" destId="{CE460D2B-5A0B-8B44-8367-DD86CCEA6E0F}" srcOrd="2" destOrd="0" parTransId="{42496F35-4D2C-3643-9E10-1D366A2BCA32}" sibTransId="{1E027DD7-A323-CD46-BA99-105C91FBEC10}"/>
    <dgm:cxn modelId="{FF75E06D-99FC-7746-94B0-6B7652DF22D9}" srcId="{B7017257-ACB9-384B-B2E8-DE7AE9EAE859}" destId="{BB48326D-6AD8-E142-B9BE-2126020ACA8B}" srcOrd="1" destOrd="0" parTransId="{2A014408-36B7-D841-AA82-EB0B82B958AC}" sibTransId="{098DA83D-B095-E642-9A5B-1F9240E50558}"/>
    <dgm:cxn modelId="{002C5E9D-06FE-7340-8BE8-8FB274783722}" type="presOf" srcId="{CE460D2B-5A0B-8B44-8367-DD86CCEA6E0F}" destId="{434D8713-968C-DB42-8202-5E4FA04F565E}" srcOrd="0" destOrd="0" presId="urn:microsoft.com/office/officeart/2009/3/layout/StepUpProcess"/>
    <dgm:cxn modelId="{DCB76411-E1B3-864A-9E7E-40324068F50B}" type="presOf" srcId="{BB48326D-6AD8-E142-B9BE-2126020ACA8B}" destId="{D7553290-8C24-D64E-A2C5-6C3C4781B7F8}" srcOrd="0" destOrd="0" presId="urn:microsoft.com/office/officeart/2009/3/layout/StepUpProcess"/>
    <dgm:cxn modelId="{197DA611-760D-2046-9E8E-CAC9485C7081}" type="presOf" srcId="{B7017257-ACB9-384B-B2E8-DE7AE9EAE859}" destId="{9E19942F-0536-CE4F-859E-A4BBE0F627AD}" srcOrd="0" destOrd="0" presId="urn:microsoft.com/office/officeart/2009/3/layout/StepUpProcess"/>
    <dgm:cxn modelId="{7B3061FA-4D1C-2A42-9CDA-7ACB0F29BCCB}" type="presOf" srcId="{110E7A37-EFD4-374A-A83A-5CF729390127}" destId="{21F68229-0417-8946-9F21-2C92F459BDA4}" srcOrd="0" destOrd="0" presId="urn:microsoft.com/office/officeart/2009/3/layout/StepUpProcess"/>
    <dgm:cxn modelId="{FEA58CC9-E0A2-D240-A9DC-58827ACB144F}" type="presParOf" srcId="{9E19942F-0536-CE4F-859E-A4BBE0F627AD}" destId="{B2F39680-86E7-9F4E-8B31-494B2CA6EB33}" srcOrd="0" destOrd="0" presId="urn:microsoft.com/office/officeart/2009/3/layout/StepUpProcess"/>
    <dgm:cxn modelId="{9ED409E5-75D3-A549-B4EC-300064DFB662}" type="presParOf" srcId="{B2F39680-86E7-9F4E-8B31-494B2CA6EB33}" destId="{E34D7912-D956-F443-8587-3BA1DE842FA0}" srcOrd="0" destOrd="0" presId="urn:microsoft.com/office/officeart/2009/3/layout/StepUpProcess"/>
    <dgm:cxn modelId="{1B836193-1201-3644-BA7F-DF76EC29362E}" type="presParOf" srcId="{B2F39680-86E7-9F4E-8B31-494B2CA6EB33}" destId="{21F68229-0417-8946-9F21-2C92F459BDA4}" srcOrd="1" destOrd="0" presId="urn:microsoft.com/office/officeart/2009/3/layout/StepUpProcess"/>
    <dgm:cxn modelId="{FB1858CD-F199-F747-9556-A6B7F8E9AD0F}" type="presParOf" srcId="{B2F39680-86E7-9F4E-8B31-494B2CA6EB33}" destId="{FCAADD36-B27C-BD4A-A3A7-456D96FEDBE9}" srcOrd="2" destOrd="0" presId="urn:microsoft.com/office/officeart/2009/3/layout/StepUpProcess"/>
    <dgm:cxn modelId="{A49B1F91-0030-594F-8E70-AA678FE325A0}" type="presParOf" srcId="{9E19942F-0536-CE4F-859E-A4BBE0F627AD}" destId="{42243A9E-64CE-F94A-835F-953216919663}" srcOrd="1" destOrd="0" presId="urn:microsoft.com/office/officeart/2009/3/layout/StepUpProcess"/>
    <dgm:cxn modelId="{DB46296D-21B8-CB49-BE24-B2601FDC3543}" type="presParOf" srcId="{42243A9E-64CE-F94A-835F-953216919663}" destId="{C1188B22-E0F9-6541-85C0-9D0076DD9FFD}" srcOrd="0" destOrd="0" presId="urn:microsoft.com/office/officeart/2009/3/layout/StepUpProcess"/>
    <dgm:cxn modelId="{2213DE95-5FA1-0B4C-A017-09A8DEAB0890}" type="presParOf" srcId="{9E19942F-0536-CE4F-859E-A4BBE0F627AD}" destId="{6237A6B6-9B55-4E4D-A7D0-FCB5F9E3E46A}" srcOrd="2" destOrd="0" presId="urn:microsoft.com/office/officeart/2009/3/layout/StepUpProcess"/>
    <dgm:cxn modelId="{ABF19283-9193-9B49-BFEF-359C3C780EC4}" type="presParOf" srcId="{6237A6B6-9B55-4E4D-A7D0-FCB5F9E3E46A}" destId="{90BC4705-3EEE-4748-A4BE-6354FD6594F5}" srcOrd="0" destOrd="0" presId="urn:microsoft.com/office/officeart/2009/3/layout/StepUpProcess"/>
    <dgm:cxn modelId="{ECF4A121-E004-3C47-819A-D7CD9C6FE429}" type="presParOf" srcId="{6237A6B6-9B55-4E4D-A7D0-FCB5F9E3E46A}" destId="{D7553290-8C24-D64E-A2C5-6C3C4781B7F8}" srcOrd="1" destOrd="0" presId="urn:microsoft.com/office/officeart/2009/3/layout/StepUpProcess"/>
    <dgm:cxn modelId="{24AFBE53-DC04-664A-9565-E657AA02D6A2}" type="presParOf" srcId="{6237A6B6-9B55-4E4D-A7D0-FCB5F9E3E46A}" destId="{85A3A005-D192-C245-BFDF-671FFA105593}" srcOrd="2" destOrd="0" presId="urn:microsoft.com/office/officeart/2009/3/layout/StepUpProcess"/>
    <dgm:cxn modelId="{91C72AE1-B85C-B644-9FA0-D10EA1E1EF70}" type="presParOf" srcId="{9E19942F-0536-CE4F-859E-A4BBE0F627AD}" destId="{0FD72CF3-8EF8-4D43-A6ED-83EE0B16B646}" srcOrd="3" destOrd="0" presId="urn:microsoft.com/office/officeart/2009/3/layout/StepUpProcess"/>
    <dgm:cxn modelId="{C646D380-6C09-0646-B67A-695E41341E26}" type="presParOf" srcId="{0FD72CF3-8EF8-4D43-A6ED-83EE0B16B646}" destId="{5DBD80FC-4B73-744B-8EEC-5512A9672BCC}" srcOrd="0" destOrd="0" presId="urn:microsoft.com/office/officeart/2009/3/layout/StepUpProcess"/>
    <dgm:cxn modelId="{5D8BABE3-04A9-BC4D-977B-C0062F1CE9D2}" type="presParOf" srcId="{9E19942F-0536-CE4F-859E-A4BBE0F627AD}" destId="{41DE9E76-16FF-EC45-AB27-FAA53E9A6DE3}" srcOrd="4" destOrd="0" presId="urn:microsoft.com/office/officeart/2009/3/layout/StepUpProcess"/>
    <dgm:cxn modelId="{CF72AB3A-D683-2344-9FE2-29A0CA4F7B33}" type="presParOf" srcId="{41DE9E76-16FF-EC45-AB27-FAA53E9A6DE3}" destId="{7823D4CF-DD20-BF4E-B138-4AF79BFCE2A0}" srcOrd="0" destOrd="0" presId="urn:microsoft.com/office/officeart/2009/3/layout/StepUpProcess"/>
    <dgm:cxn modelId="{06A62DCA-E19B-D644-B172-BEBA574F97AC}" type="presParOf" srcId="{41DE9E76-16FF-EC45-AB27-FAA53E9A6DE3}" destId="{434D8713-968C-DB42-8202-5E4FA04F565E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08235E6-AE49-2943-939E-2142B5850E01}" type="doc">
      <dgm:prSet loTypeId="urn:microsoft.com/office/officeart/2005/8/layout/radial3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34E031-B8F8-674F-9746-8CF9C6F4B217}">
      <dgm:prSet phldrT="[Text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GB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Authentication</a:t>
          </a:r>
          <a:r>
            <a:rPr 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         Security Issues</a:t>
          </a:r>
          <a:endParaRPr 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solidFill>
              <a:schemeClr val="tx2">
                <a:lumMod val="25000"/>
              </a:schemeClr>
            </a:solidFill>
            <a:effectLst>
              <a:reflection blurRad="12700" stA="28000" endPos="45000" dist="1000" dir="5400000" sy="-100000" algn="bl" rotWithShape="0"/>
            </a:effectLst>
          </a:endParaRPr>
        </a:p>
      </dgm:t>
    </dgm:pt>
    <dgm:pt modelId="{13373D51-121E-6A48-A8BD-2CCC1D2EDC39}" type="parTrans" cxnId="{94C6D0C1-9ABE-3941-83B6-9E6B56B805C6}">
      <dgm:prSet/>
      <dgm:spPr/>
      <dgm:t>
        <a:bodyPr/>
        <a:lstStyle/>
        <a:p>
          <a:endParaRPr lang="en-US"/>
        </a:p>
      </dgm:t>
    </dgm:pt>
    <dgm:pt modelId="{34120A44-EE18-FB4E-9A8D-85B0E99E7AD4}" type="sibTrans" cxnId="{94C6D0C1-9ABE-3941-83B6-9E6B56B805C6}">
      <dgm:prSet/>
      <dgm:spPr/>
      <dgm:t>
        <a:bodyPr/>
        <a:lstStyle/>
        <a:p>
          <a:endParaRPr lang="en-US"/>
        </a:p>
      </dgm:t>
    </dgm:pt>
    <dgm:pt modelId="{E60C5DC3-4274-5449-ABA8-AB6398A1AA4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Eavesdropping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attempts to learn the password by some sort of attack that involves the physical proximity of user and adversary</a:t>
          </a:r>
        </a:p>
      </dgm:t>
    </dgm:pt>
    <dgm:pt modelId="{E2B7393E-B61C-C54D-B6E9-1CAC56C6DB51}" type="parTrans" cxnId="{D1715A33-B1D9-AD4D-B243-8954F3EE3017}">
      <dgm:prSet/>
      <dgm:spPr/>
      <dgm:t>
        <a:bodyPr/>
        <a:lstStyle/>
        <a:p>
          <a:endParaRPr lang="en-US"/>
        </a:p>
      </dgm:t>
    </dgm:pt>
    <dgm:pt modelId="{4D15A6C1-5DC6-9148-B6C6-657F4B8EFDB1}" type="sibTrans" cxnId="{D1715A33-B1D9-AD4D-B243-8954F3EE3017}">
      <dgm:prSet/>
      <dgm:spPr/>
      <dgm:t>
        <a:bodyPr/>
        <a:lstStyle/>
        <a:p>
          <a:endParaRPr lang="en-US"/>
        </a:p>
      </dgm:t>
    </dgm:pt>
    <dgm:pt modelId="{439688C5-511D-114A-B82F-9DDCBDC6DE2A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Host Attacks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Directed at the user file at the host where passwords, token passcodes, or biometric templates are stored</a:t>
          </a:r>
          <a:endParaRPr lang="en-US" sz="1400" dirty="0">
            <a:solidFill>
              <a:schemeClr val="bg1"/>
            </a:solidFill>
          </a:endParaRPr>
        </a:p>
      </dgm:t>
    </dgm:pt>
    <dgm:pt modelId="{FE180398-9D4F-A74F-983A-5416187D8D7B}" type="parTrans" cxnId="{6A5DE053-9FE2-1741-AAFD-F5DC4C634D77}">
      <dgm:prSet/>
      <dgm:spPr/>
      <dgm:t>
        <a:bodyPr/>
        <a:lstStyle/>
        <a:p>
          <a:endParaRPr lang="en-US"/>
        </a:p>
      </dgm:t>
    </dgm:pt>
    <dgm:pt modelId="{0271F2EF-2B73-D14B-A129-E11D7B293D2B}" type="sibTrans" cxnId="{6A5DE053-9FE2-1741-AAFD-F5DC4C634D77}">
      <dgm:prSet/>
      <dgm:spPr/>
      <dgm:t>
        <a:bodyPr/>
        <a:lstStyle/>
        <a:p>
          <a:endParaRPr lang="en-US"/>
        </a:p>
      </dgm:t>
    </dgm:pt>
    <dgm:pt modelId="{ACFABCED-47F4-2E43-8160-C641B2CDA211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1" dirty="0" smtClean="0">
              <a:solidFill>
                <a:schemeClr val="bg1"/>
              </a:solidFill>
            </a:rPr>
            <a:t>Replay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repeats a previously captured user response</a:t>
          </a:r>
          <a:endParaRPr lang="en-US" sz="1400" dirty="0">
            <a:solidFill>
              <a:schemeClr val="bg1"/>
            </a:solidFill>
          </a:endParaRPr>
        </a:p>
      </dgm:t>
    </dgm:pt>
    <dgm:pt modelId="{EFE51C9D-AAD2-3D4F-8C72-E6824796FFB9}" type="parTrans" cxnId="{AAABA085-1BA4-F543-AFC6-C0DA0F114184}">
      <dgm:prSet/>
      <dgm:spPr/>
      <dgm:t>
        <a:bodyPr/>
        <a:lstStyle/>
        <a:p>
          <a:endParaRPr lang="en-US"/>
        </a:p>
      </dgm:t>
    </dgm:pt>
    <dgm:pt modelId="{776D60C1-585F-3044-A15C-5183B37C5555}" type="sibTrans" cxnId="{AAABA085-1BA4-F543-AFC6-C0DA0F114184}">
      <dgm:prSet/>
      <dgm:spPr/>
      <dgm:t>
        <a:bodyPr/>
        <a:lstStyle/>
        <a:p>
          <a:endParaRPr lang="en-US"/>
        </a:p>
      </dgm:t>
    </dgm:pt>
    <dgm:pt modelId="{500025F6-D3C8-7B40-B7DA-D92443978067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Client Attacks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attempts to achieve user authentication without access to the remote host or the intervening communications path</a:t>
          </a:r>
          <a:endParaRPr lang="en-US" sz="1400" dirty="0">
            <a:solidFill>
              <a:schemeClr val="bg1"/>
            </a:solidFill>
          </a:endParaRPr>
        </a:p>
      </dgm:t>
    </dgm:pt>
    <dgm:pt modelId="{4ABB047E-A77E-0543-8B8B-2F747FE67EDD}" type="parTrans" cxnId="{A8FC3921-38B0-EE47-9F28-81257BB3E2C3}">
      <dgm:prSet/>
      <dgm:spPr/>
      <dgm:t>
        <a:bodyPr/>
        <a:lstStyle/>
        <a:p>
          <a:endParaRPr lang="en-US"/>
        </a:p>
      </dgm:t>
    </dgm:pt>
    <dgm:pt modelId="{6AD53F1F-4DA6-6B4C-883D-E27052EC9227}" type="sibTrans" cxnId="{A8FC3921-38B0-EE47-9F28-81257BB3E2C3}">
      <dgm:prSet/>
      <dgm:spPr/>
      <dgm:t>
        <a:bodyPr/>
        <a:lstStyle/>
        <a:p>
          <a:endParaRPr lang="en-US"/>
        </a:p>
      </dgm:t>
    </dgm:pt>
    <dgm:pt modelId="{D75C3278-381F-E346-B329-287FBC7EF762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Trojan Horse                                  </a:t>
          </a:r>
          <a:r>
            <a:rPr lang="en-US" sz="1400" b="1" dirty="0" smtClean="0">
              <a:solidFill>
                <a:schemeClr val="bg1"/>
              </a:solidFill>
            </a:rPr>
            <a:t>An application or physical device masquerades as an authentic application or device for the purpose of capturing a user password, passcode, or biometric</a:t>
          </a:r>
          <a:endParaRPr lang="en-US" sz="1800" b="1" dirty="0">
            <a:solidFill>
              <a:schemeClr val="bg1"/>
            </a:solidFill>
          </a:endParaRPr>
        </a:p>
      </dgm:t>
    </dgm:pt>
    <dgm:pt modelId="{ECB7D321-4405-F940-83E7-AEDD8E163486}" type="parTrans" cxnId="{E27B67B7-529F-7E4D-A668-70A5BACFF9BE}">
      <dgm:prSet/>
      <dgm:spPr/>
      <dgm:t>
        <a:bodyPr/>
        <a:lstStyle/>
        <a:p>
          <a:endParaRPr lang="en-US"/>
        </a:p>
      </dgm:t>
    </dgm:pt>
    <dgm:pt modelId="{41F36E61-0E91-5647-89E6-F85137370096}" type="sibTrans" cxnId="{E27B67B7-529F-7E4D-A668-70A5BACFF9BE}">
      <dgm:prSet/>
      <dgm:spPr/>
      <dgm:t>
        <a:bodyPr/>
        <a:lstStyle/>
        <a:p>
          <a:endParaRPr lang="en-US"/>
        </a:p>
      </dgm:t>
    </dgm:pt>
    <dgm:pt modelId="{9C5B263E-C272-F243-9E27-15E6D732682B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Denial-of-Service                  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Attempts to disable a user authentication service by flooding the service with numerous authentication attempts</a:t>
          </a:r>
          <a:endParaRPr lang="en-US" sz="1800" b="1" dirty="0">
            <a:solidFill>
              <a:schemeClr val="bg1"/>
            </a:solidFill>
          </a:endParaRPr>
        </a:p>
      </dgm:t>
    </dgm:pt>
    <dgm:pt modelId="{023DAE27-A30D-C040-A960-A743D387B1EC}" type="parTrans" cxnId="{CC4F5CA0-E8C7-A641-B957-E680C4F943D7}">
      <dgm:prSet/>
      <dgm:spPr/>
      <dgm:t>
        <a:bodyPr/>
        <a:lstStyle/>
        <a:p>
          <a:endParaRPr lang="en-US"/>
        </a:p>
      </dgm:t>
    </dgm:pt>
    <dgm:pt modelId="{B39C57FD-A254-EB45-895D-2CE1EC4D1C89}" type="sibTrans" cxnId="{CC4F5CA0-E8C7-A641-B957-E680C4F943D7}">
      <dgm:prSet/>
      <dgm:spPr/>
      <dgm:t>
        <a:bodyPr/>
        <a:lstStyle/>
        <a:p>
          <a:endParaRPr lang="en-US"/>
        </a:p>
      </dgm:t>
    </dgm:pt>
    <dgm:pt modelId="{82107661-9B5E-A944-A316-84DED04798AA}" type="pres">
      <dgm:prSet presAssocID="{908235E6-AE49-2943-939E-2142B5850E01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231904-62C7-9445-873B-C11A9DA981D8}" type="pres">
      <dgm:prSet presAssocID="{908235E6-AE49-2943-939E-2142B5850E01}" presName="radial" presStyleCnt="0">
        <dgm:presLayoutVars>
          <dgm:animLvl val="ctr"/>
        </dgm:presLayoutVars>
      </dgm:prSet>
      <dgm:spPr/>
      <dgm:t>
        <a:bodyPr/>
        <a:lstStyle/>
        <a:p>
          <a:endParaRPr lang="en-US"/>
        </a:p>
      </dgm:t>
    </dgm:pt>
    <dgm:pt modelId="{4DA0E7FB-61E5-954C-BCED-5276058B0501}" type="pres">
      <dgm:prSet presAssocID="{4934E031-B8F8-674F-9746-8CF9C6F4B217}" presName="centerShape" presStyleLbl="vennNode1" presStyleIdx="0" presStyleCnt="7"/>
      <dgm:spPr/>
      <dgm:t>
        <a:bodyPr/>
        <a:lstStyle/>
        <a:p>
          <a:endParaRPr lang="en-US"/>
        </a:p>
      </dgm:t>
    </dgm:pt>
    <dgm:pt modelId="{B435D657-C144-8741-9BC2-C7249D5BD679}" type="pres">
      <dgm:prSet presAssocID="{E60C5DC3-4274-5449-ABA8-AB6398A1AA4D}" presName="node" presStyleLbl="vennNode1" presStyleIdx="1" presStyleCnt="7" custScaleX="149081" custScaleY="136629" custRadScaleRad="86122" custRadScaleInc="146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08F7C2-3B2F-E648-A07F-1C856BC2504D}" type="pres">
      <dgm:prSet presAssocID="{439688C5-511D-114A-B82F-9DDCBDC6DE2A}" presName="node" presStyleLbl="vennNode1" presStyleIdx="2" presStyleCnt="7" custScaleX="138702" custScaleY="128374" custRadScaleRad="104601" custRadScaleInc="11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3E0A61-2997-D14C-9833-807AF7126595}" type="pres">
      <dgm:prSet presAssocID="{ACFABCED-47F4-2E43-8160-C641B2CDA211}" presName="node" presStyleLbl="vennNode1" presStyleIdx="3" presStyleCnt="7" custScaleX="130212" custScaleY="132705" custRadScaleRad="109001" custRadScaleInc="-115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6758A4-57EB-5C4E-8B9E-2702AAF1C17A}" type="pres">
      <dgm:prSet presAssocID="{500025F6-D3C8-7B40-B7DA-D92443978067}" presName="node" presStyleLbl="vennNode1" presStyleIdx="4" presStyleCnt="7" custScaleX="137334" custScaleY="126014" custRadScaleRad="81463" custRadScaleInc="-170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C81F9-E056-5D48-AB2E-5424D642560D}" type="pres">
      <dgm:prSet presAssocID="{D75C3278-381F-E346-B329-287FBC7EF762}" presName="node" presStyleLbl="vennNode1" presStyleIdx="5" presStyleCnt="7" custScaleX="144444" custScaleY="138258" custRadScaleRad="103705" custRadScaleInc="-673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5CC022-C6AF-0E41-B566-BB7DFF9510F7}" type="pres">
      <dgm:prSet presAssocID="{9C5B263E-C272-F243-9E27-15E6D732682B}" presName="node" presStyleLbl="vennNode1" presStyleIdx="6" presStyleCnt="7" custScaleX="145853" custScaleY="139474" custRadScaleRad="107960" custRadScaleInc="-106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67E175-6CDA-D74A-ADBE-FC4A7AD3750B}" type="presOf" srcId="{4934E031-B8F8-674F-9746-8CF9C6F4B217}" destId="{4DA0E7FB-61E5-954C-BCED-5276058B0501}" srcOrd="0" destOrd="0" presId="urn:microsoft.com/office/officeart/2005/8/layout/radial3"/>
    <dgm:cxn modelId="{AAABA085-1BA4-F543-AFC6-C0DA0F114184}" srcId="{4934E031-B8F8-674F-9746-8CF9C6F4B217}" destId="{ACFABCED-47F4-2E43-8160-C641B2CDA211}" srcOrd="2" destOrd="0" parTransId="{EFE51C9D-AAD2-3D4F-8C72-E6824796FFB9}" sibTransId="{776D60C1-585F-3044-A15C-5183B37C5555}"/>
    <dgm:cxn modelId="{455F3129-9827-F146-A8F8-9764BA801CF4}" type="presOf" srcId="{500025F6-D3C8-7B40-B7DA-D92443978067}" destId="{A46758A4-57EB-5C4E-8B9E-2702AAF1C17A}" srcOrd="0" destOrd="0" presId="urn:microsoft.com/office/officeart/2005/8/layout/radial3"/>
    <dgm:cxn modelId="{CC4F5CA0-E8C7-A641-B957-E680C4F943D7}" srcId="{4934E031-B8F8-674F-9746-8CF9C6F4B217}" destId="{9C5B263E-C272-F243-9E27-15E6D732682B}" srcOrd="5" destOrd="0" parTransId="{023DAE27-A30D-C040-A960-A743D387B1EC}" sibTransId="{B39C57FD-A254-EB45-895D-2CE1EC4D1C89}"/>
    <dgm:cxn modelId="{EB70BA7D-8180-0348-B9D8-C869CA48C7AD}" type="presOf" srcId="{439688C5-511D-114A-B82F-9DDCBDC6DE2A}" destId="{5008F7C2-3B2F-E648-A07F-1C856BC2504D}" srcOrd="0" destOrd="0" presId="urn:microsoft.com/office/officeart/2005/8/layout/radial3"/>
    <dgm:cxn modelId="{D1715A33-B1D9-AD4D-B243-8954F3EE3017}" srcId="{4934E031-B8F8-674F-9746-8CF9C6F4B217}" destId="{E60C5DC3-4274-5449-ABA8-AB6398A1AA4D}" srcOrd="0" destOrd="0" parTransId="{E2B7393E-B61C-C54D-B6E9-1CAC56C6DB51}" sibTransId="{4D15A6C1-5DC6-9148-B6C6-657F4B8EFDB1}"/>
    <dgm:cxn modelId="{6A5DE053-9FE2-1741-AAFD-F5DC4C634D77}" srcId="{4934E031-B8F8-674F-9746-8CF9C6F4B217}" destId="{439688C5-511D-114A-B82F-9DDCBDC6DE2A}" srcOrd="1" destOrd="0" parTransId="{FE180398-9D4F-A74F-983A-5416187D8D7B}" sibTransId="{0271F2EF-2B73-D14B-A129-E11D7B293D2B}"/>
    <dgm:cxn modelId="{9E0E847E-A505-AB45-9338-419DA1208071}" type="presOf" srcId="{D75C3278-381F-E346-B329-287FBC7EF762}" destId="{73CC81F9-E056-5D48-AB2E-5424D642560D}" srcOrd="0" destOrd="0" presId="urn:microsoft.com/office/officeart/2005/8/layout/radial3"/>
    <dgm:cxn modelId="{A8FC3921-38B0-EE47-9F28-81257BB3E2C3}" srcId="{4934E031-B8F8-674F-9746-8CF9C6F4B217}" destId="{500025F6-D3C8-7B40-B7DA-D92443978067}" srcOrd="3" destOrd="0" parTransId="{4ABB047E-A77E-0543-8B8B-2F747FE67EDD}" sibTransId="{6AD53F1F-4DA6-6B4C-883D-E27052EC9227}"/>
    <dgm:cxn modelId="{D311696B-D516-EC49-8B9B-3769968B50CB}" type="presOf" srcId="{9C5B263E-C272-F243-9E27-15E6D732682B}" destId="{905CC022-C6AF-0E41-B566-BB7DFF9510F7}" srcOrd="0" destOrd="0" presId="urn:microsoft.com/office/officeart/2005/8/layout/radial3"/>
    <dgm:cxn modelId="{3EE527BD-5A1A-F84F-BFCA-5484B8AE7F5E}" type="presOf" srcId="{ACFABCED-47F4-2E43-8160-C641B2CDA211}" destId="{003E0A61-2997-D14C-9833-807AF7126595}" srcOrd="0" destOrd="0" presId="urn:microsoft.com/office/officeart/2005/8/layout/radial3"/>
    <dgm:cxn modelId="{94C6D0C1-9ABE-3941-83B6-9E6B56B805C6}" srcId="{908235E6-AE49-2943-939E-2142B5850E01}" destId="{4934E031-B8F8-674F-9746-8CF9C6F4B217}" srcOrd="0" destOrd="0" parTransId="{13373D51-121E-6A48-A8BD-2CCC1D2EDC39}" sibTransId="{34120A44-EE18-FB4E-9A8D-85B0E99E7AD4}"/>
    <dgm:cxn modelId="{C3DE7AE8-EA10-7044-8236-430C0C7C6D73}" type="presOf" srcId="{E60C5DC3-4274-5449-ABA8-AB6398A1AA4D}" destId="{B435D657-C144-8741-9BC2-C7249D5BD679}" srcOrd="0" destOrd="0" presId="urn:microsoft.com/office/officeart/2005/8/layout/radial3"/>
    <dgm:cxn modelId="{E27B67B7-529F-7E4D-A668-70A5BACFF9BE}" srcId="{4934E031-B8F8-674F-9746-8CF9C6F4B217}" destId="{D75C3278-381F-E346-B329-287FBC7EF762}" srcOrd="4" destOrd="0" parTransId="{ECB7D321-4405-F940-83E7-AEDD8E163486}" sibTransId="{41F36E61-0E91-5647-89E6-F85137370096}"/>
    <dgm:cxn modelId="{952AFD0C-DC98-134A-8ACA-1DE59F5438B2}" type="presOf" srcId="{908235E6-AE49-2943-939E-2142B5850E01}" destId="{82107661-9B5E-A944-A316-84DED04798AA}" srcOrd="0" destOrd="0" presId="urn:microsoft.com/office/officeart/2005/8/layout/radial3"/>
    <dgm:cxn modelId="{B296E344-4E9A-C042-92F2-80149D0E323E}" type="presParOf" srcId="{82107661-9B5E-A944-A316-84DED04798AA}" destId="{9E231904-62C7-9445-873B-C11A9DA981D8}" srcOrd="0" destOrd="0" presId="urn:microsoft.com/office/officeart/2005/8/layout/radial3"/>
    <dgm:cxn modelId="{DB5D12BE-1BE2-9F44-83C4-C329C95F4F4F}" type="presParOf" srcId="{9E231904-62C7-9445-873B-C11A9DA981D8}" destId="{4DA0E7FB-61E5-954C-BCED-5276058B0501}" srcOrd="0" destOrd="0" presId="urn:microsoft.com/office/officeart/2005/8/layout/radial3"/>
    <dgm:cxn modelId="{B8DF30EC-F8D0-0F43-BC4A-D7930A5DEE14}" type="presParOf" srcId="{9E231904-62C7-9445-873B-C11A9DA981D8}" destId="{B435D657-C144-8741-9BC2-C7249D5BD679}" srcOrd="1" destOrd="0" presId="urn:microsoft.com/office/officeart/2005/8/layout/radial3"/>
    <dgm:cxn modelId="{BC067C77-60D5-124F-BF66-91F3C5D8BC85}" type="presParOf" srcId="{9E231904-62C7-9445-873B-C11A9DA981D8}" destId="{5008F7C2-3B2F-E648-A07F-1C856BC2504D}" srcOrd="2" destOrd="0" presId="urn:microsoft.com/office/officeart/2005/8/layout/radial3"/>
    <dgm:cxn modelId="{148E19A3-9FF3-2C47-B40E-8743B6FAB304}" type="presParOf" srcId="{9E231904-62C7-9445-873B-C11A9DA981D8}" destId="{003E0A61-2997-D14C-9833-807AF7126595}" srcOrd="3" destOrd="0" presId="urn:microsoft.com/office/officeart/2005/8/layout/radial3"/>
    <dgm:cxn modelId="{24E6BAEF-314E-E842-B8E4-9B173803C666}" type="presParOf" srcId="{9E231904-62C7-9445-873B-C11A9DA981D8}" destId="{A46758A4-57EB-5C4E-8B9E-2702AAF1C17A}" srcOrd="4" destOrd="0" presId="urn:microsoft.com/office/officeart/2005/8/layout/radial3"/>
    <dgm:cxn modelId="{8F5F2E99-4EAC-B640-B292-B3006F92B8BB}" type="presParOf" srcId="{9E231904-62C7-9445-873B-C11A9DA981D8}" destId="{73CC81F9-E056-5D48-AB2E-5424D642560D}" srcOrd="5" destOrd="0" presId="urn:microsoft.com/office/officeart/2005/8/layout/radial3"/>
    <dgm:cxn modelId="{C1909C97-6261-AF4D-99ED-3A71514A848B}" type="presParOf" srcId="{9E231904-62C7-9445-873B-C11A9DA981D8}" destId="{905CC022-C6AF-0E41-B566-BB7DFF9510F7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DBCB06-870D-174A-8812-8BDF811AA216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085EE4-E270-6942-845E-7E8866D963AF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 smtClean="0"/>
            <a:t>Assurance Level</a:t>
          </a:r>
          <a:endParaRPr lang="en-US" dirty="0"/>
        </a:p>
      </dgm:t>
    </dgm:pt>
    <dgm:pt modelId="{6ED208FA-F87A-2C49-90E6-4B2BAABC3CF1}" type="parTrans" cxnId="{AE9F9C2D-CF91-CD41-AC29-FD3B69AF5705}">
      <dgm:prSet/>
      <dgm:spPr/>
      <dgm:t>
        <a:bodyPr/>
        <a:lstStyle/>
        <a:p>
          <a:endParaRPr lang="en-US"/>
        </a:p>
      </dgm:t>
    </dgm:pt>
    <dgm:pt modelId="{602C2CDC-7A4B-804A-B288-15F6CB0F8213}" type="sibTrans" cxnId="{AE9F9C2D-CF91-CD41-AC29-FD3B69AF5705}">
      <dgm:prSet/>
      <dgm:spPr/>
      <dgm:t>
        <a:bodyPr/>
        <a:lstStyle/>
        <a:p>
          <a:endParaRPr lang="en-US"/>
        </a:p>
      </dgm:t>
    </dgm:pt>
    <dgm:pt modelId="{7CFBB1A5-06F4-7B41-8E3C-4A60CE8C0E66}">
      <dgm:prSet phldrT="[Text]"/>
      <dgm:spPr/>
      <dgm:t>
        <a:bodyPr/>
        <a:lstStyle/>
        <a:p>
          <a:r>
            <a:rPr lang="en-US" dirty="0" smtClean="0"/>
            <a:t>Potential impact</a:t>
          </a:r>
          <a:endParaRPr lang="en-US" dirty="0"/>
        </a:p>
      </dgm:t>
    </dgm:pt>
    <dgm:pt modelId="{5C977E1E-350B-2F4E-A2D2-37AB0CDD3C64}" type="parTrans" cxnId="{FA69E358-99CC-0044-8344-351F9726BFF8}">
      <dgm:prSet/>
      <dgm:spPr/>
      <dgm:t>
        <a:bodyPr/>
        <a:lstStyle/>
        <a:p>
          <a:endParaRPr lang="en-US"/>
        </a:p>
      </dgm:t>
    </dgm:pt>
    <dgm:pt modelId="{FA770DC3-4C59-624A-B1A1-B6BFBADED096}" type="sibTrans" cxnId="{FA69E358-99CC-0044-8344-351F9726BFF8}">
      <dgm:prSet/>
      <dgm:spPr/>
      <dgm:t>
        <a:bodyPr/>
        <a:lstStyle/>
        <a:p>
          <a:endParaRPr lang="en-US"/>
        </a:p>
      </dgm:t>
    </dgm:pt>
    <dgm:pt modelId="{BB7D908B-32E4-314A-9CC1-093D880A7629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/>
            <a:t>Areas of risk</a:t>
          </a:r>
          <a:endParaRPr lang="en-US" dirty="0"/>
        </a:p>
      </dgm:t>
    </dgm:pt>
    <dgm:pt modelId="{6ECB1467-3D3D-BF4B-9DB3-3899C258770C}" type="parTrans" cxnId="{4056E971-3D71-EC43-B93F-A6951D41D865}">
      <dgm:prSet/>
      <dgm:spPr/>
      <dgm:t>
        <a:bodyPr/>
        <a:lstStyle/>
        <a:p>
          <a:endParaRPr lang="en-US"/>
        </a:p>
      </dgm:t>
    </dgm:pt>
    <dgm:pt modelId="{3D1605CD-89B3-D040-B86B-D1FADFE29E90}" type="sibTrans" cxnId="{4056E971-3D71-EC43-B93F-A6951D41D865}">
      <dgm:prSet/>
      <dgm:spPr/>
      <dgm:t>
        <a:bodyPr/>
        <a:lstStyle/>
        <a:p>
          <a:endParaRPr lang="en-US"/>
        </a:p>
      </dgm:t>
    </dgm:pt>
    <dgm:pt modelId="{673D9799-CC37-6445-B282-2213CC6E921B}" type="pres">
      <dgm:prSet presAssocID="{65DBCB06-870D-174A-8812-8BDF811AA216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D6E2D89-29AD-124C-9DCB-3E2E587D1576}" type="pres">
      <dgm:prSet presAssocID="{92085EE4-E270-6942-845E-7E8866D963AF}" presName="composite" presStyleCnt="0"/>
      <dgm:spPr/>
    </dgm:pt>
    <dgm:pt modelId="{ED30F7F3-A1DD-5F43-804E-8C96C34E8E80}" type="pres">
      <dgm:prSet presAssocID="{92085EE4-E270-6942-845E-7E8866D963AF}" presName="bentUpArrow1" presStyleLbl="alignImgPlace1" presStyleIdx="0" presStyleCnt="2"/>
      <dgm:spPr/>
    </dgm:pt>
    <dgm:pt modelId="{79E0215A-C0BE-D140-B2CF-9D84742E39D9}" type="pres">
      <dgm:prSet presAssocID="{92085EE4-E270-6942-845E-7E8866D963A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CB29D6-A6C6-8044-B402-A60BB7F04896}" type="pres">
      <dgm:prSet presAssocID="{92085EE4-E270-6942-845E-7E8866D963A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1ABEED-1B77-6142-9962-D4C2573EFA35}" type="pres">
      <dgm:prSet presAssocID="{602C2CDC-7A4B-804A-B288-15F6CB0F8213}" presName="sibTrans" presStyleCnt="0"/>
      <dgm:spPr/>
    </dgm:pt>
    <dgm:pt modelId="{611674DC-0D5A-AF43-92CC-2EBD7F0A2503}" type="pres">
      <dgm:prSet presAssocID="{7CFBB1A5-06F4-7B41-8E3C-4A60CE8C0E66}" presName="composite" presStyleCnt="0"/>
      <dgm:spPr/>
    </dgm:pt>
    <dgm:pt modelId="{FBF4B76E-58A4-5942-B229-14A274B7340E}" type="pres">
      <dgm:prSet presAssocID="{7CFBB1A5-06F4-7B41-8E3C-4A60CE8C0E66}" presName="bentUpArrow1" presStyleLbl="alignImgPlace1" presStyleIdx="1" presStyleCnt="2"/>
      <dgm:spPr/>
    </dgm:pt>
    <dgm:pt modelId="{D36B1499-A36B-5849-9F15-CDCD337DBAA1}" type="pres">
      <dgm:prSet presAssocID="{7CFBB1A5-06F4-7B41-8E3C-4A60CE8C0E66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5B2834-1426-A24A-BF89-E66E9ADEAB26}" type="pres">
      <dgm:prSet presAssocID="{7CFBB1A5-06F4-7B41-8E3C-4A60CE8C0E66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DB737F-93D1-674A-A17C-060028AD0D86}" type="pres">
      <dgm:prSet presAssocID="{FA770DC3-4C59-624A-B1A1-B6BFBADED096}" presName="sibTrans" presStyleCnt="0"/>
      <dgm:spPr/>
    </dgm:pt>
    <dgm:pt modelId="{EB12B2A8-ED57-0B49-AD95-8413902855F9}" type="pres">
      <dgm:prSet presAssocID="{BB7D908B-32E4-314A-9CC1-093D880A7629}" presName="composite" presStyleCnt="0"/>
      <dgm:spPr/>
    </dgm:pt>
    <dgm:pt modelId="{F5AF4232-C73F-004E-BAAA-CBA395BB2B63}" type="pres">
      <dgm:prSet presAssocID="{BB7D908B-32E4-314A-9CC1-093D880A762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69E358-99CC-0044-8344-351F9726BFF8}" srcId="{65DBCB06-870D-174A-8812-8BDF811AA216}" destId="{7CFBB1A5-06F4-7B41-8E3C-4A60CE8C0E66}" srcOrd="1" destOrd="0" parTransId="{5C977E1E-350B-2F4E-A2D2-37AB0CDD3C64}" sibTransId="{FA770DC3-4C59-624A-B1A1-B6BFBADED096}"/>
    <dgm:cxn modelId="{4056E971-3D71-EC43-B93F-A6951D41D865}" srcId="{65DBCB06-870D-174A-8812-8BDF811AA216}" destId="{BB7D908B-32E4-314A-9CC1-093D880A7629}" srcOrd="2" destOrd="0" parTransId="{6ECB1467-3D3D-BF4B-9DB3-3899C258770C}" sibTransId="{3D1605CD-89B3-D040-B86B-D1FADFE29E90}"/>
    <dgm:cxn modelId="{12C8978C-BA86-A14B-83E7-98236CB29C90}" type="presOf" srcId="{BB7D908B-32E4-314A-9CC1-093D880A7629}" destId="{F5AF4232-C73F-004E-BAAA-CBA395BB2B63}" srcOrd="0" destOrd="0" presId="urn:microsoft.com/office/officeart/2005/8/layout/StepDownProcess"/>
    <dgm:cxn modelId="{7F5556FF-267D-BE4D-84E7-8020380D2FBC}" type="presOf" srcId="{7CFBB1A5-06F4-7B41-8E3C-4A60CE8C0E66}" destId="{D36B1499-A36B-5849-9F15-CDCD337DBAA1}" srcOrd="0" destOrd="0" presId="urn:microsoft.com/office/officeart/2005/8/layout/StepDownProcess"/>
    <dgm:cxn modelId="{D3FAE257-0B13-254A-8AF6-61367CCD2527}" type="presOf" srcId="{92085EE4-E270-6942-845E-7E8866D963AF}" destId="{79E0215A-C0BE-D140-B2CF-9D84742E39D9}" srcOrd="0" destOrd="0" presId="urn:microsoft.com/office/officeart/2005/8/layout/StepDownProcess"/>
    <dgm:cxn modelId="{AE9F9C2D-CF91-CD41-AC29-FD3B69AF5705}" srcId="{65DBCB06-870D-174A-8812-8BDF811AA216}" destId="{92085EE4-E270-6942-845E-7E8866D963AF}" srcOrd="0" destOrd="0" parTransId="{6ED208FA-F87A-2C49-90E6-4B2BAABC3CF1}" sibTransId="{602C2CDC-7A4B-804A-B288-15F6CB0F8213}"/>
    <dgm:cxn modelId="{823A0445-6586-F640-90BA-C25291EA09CB}" type="presOf" srcId="{65DBCB06-870D-174A-8812-8BDF811AA216}" destId="{673D9799-CC37-6445-B282-2213CC6E921B}" srcOrd="0" destOrd="0" presId="urn:microsoft.com/office/officeart/2005/8/layout/StepDownProcess"/>
    <dgm:cxn modelId="{A0429F5D-E8FF-6E47-BD8E-97A80F0171D3}" type="presParOf" srcId="{673D9799-CC37-6445-B282-2213CC6E921B}" destId="{9D6E2D89-29AD-124C-9DCB-3E2E587D1576}" srcOrd="0" destOrd="0" presId="urn:microsoft.com/office/officeart/2005/8/layout/StepDownProcess"/>
    <dgm:cxn modelId="{8C5BE97C-3929-E840-8C6F-0C578F40C9D7}" type="presParOf" srcId="{9D6E2D89-29AD-124C-9DCB-3E2E587D1576}" destId="{ED30F7F3-A1DD-5F43-804E-8C96C34E8E80}" srcOrd="0" destOrd="0" presId="urn:microsoft.com/office/officeart/2005/8/layout/StepDownProcess"/>
    <dgm:cxn modelId="{191590A8-A614-6043-BAC1-E352C0248A25}" type="presParOf" srcId="{9D6E2D89-29AD-124C-9DCB-3E2E587D1576}" destId="{79E0215A-C0BE-D140-B2CF-9D84742E39D9}" srcOrd="1" destOrd="0" presId="urn:microsoft.com/office/officeart/2005/8/layout/StepDownProcess"/>
    <dgm:cxn modelId="{6EE57B18-5C90-0448-A806-C7AF18D6A3C0}" type="presParOf" srcId="{9D6E2D89-29AD-124C-9DCB-3E2E587D1576}" destId="{B2CB29D6-A6C6-8044-B402-A60BB7F04896}" srcOrd="2" destOrd="0" presId="urn:microsoft.com/office/officeart/2005/8/layout/StepDownProcess"/>
    <dgm:cxn modelId="{52CB89A6-EF90-5443-BBEC-4BC9D998CC68}" type="presParOf" srcId="{673D9799-CC37-6445-B282-2213CC6E921B}" destId="{C51ABEED-1B77-6142-9962-D4C2573EFA35}" srcOrd="1" destOrd="0" presId="urn:microsoft.com/office/officeart/2005/8/layout/StepDownProcess"/>
    <dgm:cxn modelId="{D63BEDE9-C8A5-9D40-A85B-D893DA272820}" type="presParOf" srcId="{673D9799-CC37-6445-B282-2213CC6E921B}" destId="{611674DC-0D5A-AF43-92CC-2EBD7F0A2503}" srcOrd="2" destOrd="0" presId="urn:microsoft.com/office/officeart/2005/8/layout/StepDownProcess"/>
    <dgm:cxn modelId="{FF733F9E-4718-E34C-BF00-BF1DC8428177}" type="presParOf" srcId="{611674DC-0D5A-AF43-92CC-2EBD7F0A2503}" destId="{FBF4B76E-58A4-5942-B229-14A274B7340E}" srcOrd="0" destOrd="0" presId="urn:microsoft.com/office/officeart/2005/8/layout/StepDownProcess"/>
    <dgm:cxn modelId="{866B1677-54A9-2644-9F26-F4CE87E3FAAF}" type="presParOf" srcId="{611674DC-0D5A-AF43-92CC-2EBD7F0A2503}" destId="{D36B1499-A36B-5849-9F15-CDCD337DBAA1}" srcOrd="1" destOrd="0" presId="urn:microsoft.com/office/officeart/2005/8/layout/StepDownProcess"/>
    <dgm:cxn modelId="{41D36700-52BF-034A-BFD5-002AD8C71144}" type="presParOf" srcId="{611674DC-0D5A-AF43-92CC-2EBD7F0A2503}" destId="{CF5B2834-1426-A24A-BF89-E66E9ADEAB26}" srcOrd="2" destOrd="0" presId="urn:microsoft.com/office/officeart/2005/8/layout/StepDownProcess"/>
    <dgm:cxn modelId="{58746451-87CF-7044-B045-879488D4DCB5}" type="presParOf" srcId="{673D9799-CC37-6445-B282-2213CC6E921B}" destId="{7CDB737F-93D1-674A-A17C-060028AD0D86}" srcOrd="3" destOrd="0" presId="urn:microsoft.com/office/officeart/2005/8/layout/StepDownProcess"/>
    <dgm:cxn modelId="{9A181EB0-48F5-0D4A-AF9F-BC1ED9FE467F}" type="presParOf" srcId="{673D9799-CC37-6445-B282-2213CC6E921B}" destId="{EB12B2A8-ED57-0B49-AD95-8413902855F9}" srcOrd="4" destOrd="0" presId="urn:microsoft.com/office/officeart/2005/8/layout/StepDownProcess"/>
    <dgm:cxn modelId="{2C175D66-1D00-2A44-98A0-B7472735F275}" type="presParOf" srcId="{EB12B2A8-ED57-0B49-AD95-8413902855F9}" destId="{F5AF4232-C73F-004E-BAAA-CBA395BB2B6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23AC90-CC14-724A-9F6E-EC8963E5645D}" type="doc">
      <dgm:prSet loTypeId="urn:microsoft.com/office/officeart/2005/8/layout/lProcess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A86D2E-5BC7-6649-B16D-3D0095D57E2F}">
      <dgm:prSet custT="1"/>
      <dgm:spPr/>
      <dgm:t>
        <a:bodyPr/>
        <a:lstStyle/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90000"/>
            </a:lnSpc>
          </a:pPr>
          <a:r>
            <a:rPr lang="en-US" sz="2400" baseline="0" dirty="0" smtClean="0">
              <a:latin typeface="+mn-lt"/>
            </a:rPr>
            <a:t>Describes an organization’s degree of certainty that a user has presented a credential that refers to his or her identity</a:t>
          </a:r>
          <a:endParaRPr lang="en-US" sz="2400" baseline="0" dirty="0">
            <a:latin typeface="+mn-lt"/>
          </a:endParaRPr>
        </a:p>
      </dgm:t>
    </dgm:pt>
    <dgm:pt modelId="{0D84EEC7-71CF-4C41-8EB0-10479D4F0BE5}" type="parTrans" cxnId="{A6A46994-75A7-1C4A-86BD-F70836D46ACF}">
      <dgm:prSet/>
      <dgm:spPr/>
      <dgm:t>
        <a:bodyPr/>
        <a:lstStyle/>
        <a:p>
          <a:endParaRPr lang="en-US"/>
        </a:p>
      </dgm:t>
    </dgm:pt>
    <dgm:pt modelId="{0BA3AE2E-961C-0D41-8BBD-82C9F5515C87}" type="sibTrans" cxnId="{A6A46994-75A7-1C4A-86BD-F70836D46ACF}">
      <dgm:prSet/>
      <dgm:spPr/>
      <dgm:t>
        <a:bodyPr/>
        <a:lstStyle/>
        <a:p>
          <a:endParaRPr lang="en-US"/>
        </a:p>
      </dgm:t>
    </dgm:pt>
    <dgm:pt modelId="{AF4C851F-68B7-9743-A3A5-FEE189544E82}">
      <dgm:prSet custT="1"/>
      <dgm:spPr/>
      <dgm:t>
        <a:bodyPr/>
        <a:lstStyle/>
        <a:p>
          <a:pPr rtl="0"/>
          <a:r>
            <a:rPr lang="en-US" sz="2400" dirty="0" smtClean="0"/>
            <a:t>More specifically is defined as:</a:t>
          </a:r>
          <a:endParaRPr lang="en-US" sz="2400" dirty="0"/>
        </a:p>
      </dgm:t>
    </dgm:pt>
    <dgm:pt modelId="{60923002-D1C4-E74F-BACE-117049CD2528}" type="parTrans" cxnId="{E18C5CED-7C6E-E84C-977E-2C4CBC945677}">
      <dgm:prSet/>
      <dgm:spPr/>
      <dgm:t>
        <a:bodyPr/>
        <a:lstStyle/>
        <a:p>
          <a:endParaRPr lang="en-US"/>
        </a:p>
      </dgm:t>
    </dgm:pt>
    <dgm:pt modelId="{7D650A21-7514-AD4B-9E83-E88A4EBEBE79}" type="sibTrans" cxnId="{E18C5CED-7C6E-E84C-977E-2C4CBC945677}">
      <dgm:prSet/>
      <dgm:spPr/>
      <dgm:t>
        <a:bodyPr/>
        <a:lstStyle/>
        <a:p>
          <a:endParaRPr lang="en-US"/>
        </a:p>
      </dgm:t>
    </dgm:pt>
    <dgm:pt modelId="{B91EA151-C279-0048-BBF2-A06AE5FF49B4}">
      <dgm:prSet/>
      <dgm:spPr/>
      <dgm:t>
        <a:bodyPr/>
        <a:lstStyle/>
        <a:p>
          <a:pPr rtl="0"/>
          <a:r>
            <a:rPr lang="en-US" smtClean="0"/>
            <a:t>The degree of confidence in the vetting process used to establish the identity of the individual to whom the credential was issued</a:t>
          </a:r>
          <a:endParaRPr lang="en-US"/>
        </a:p>
      </dgm:t>
    </dgm:pt>
    <dgm:pt modelId="{21F5112D-8FF5-C544-91A1-B73AAFA862C8}" type="parTrans" cxnId="{3F718D5D-175A-1E43-B61F-3EEBA7117A2F}">
      <dgm:prSet/>
      <dgm:spPr/>
      <dgm:t>
        <a:bodyPr/>
        <a:lstStyle/>
        <a:p>
          <a:endParaRPr lang="en-US"/>
        </a:p>
      </dgm:t>
    </dgm:pt>
    <dgm:pt modelId="{CE420A0B-DE89-B249-9564-90214BACB0D5}" type="sibTrans" cxnId="{3F718D5D-175A-1E43-B61F-3EEBA7117A2F}">
      <dgm:prSet/>
      <dgm:spPr/>
      <dgm:t>
        <a:bodyPr/>
        <a:lstStyle/>
        <a:p>
          <a:endParaRPr lang="en-US"/>
        </a:p>
      </dgm:t>
    </dgm:pt>
    <dgm:pt modelId="{D742CAC8-5DD6-A34F-81DF-87ECFE9AFCB9}">
      <dgm:prSet/>
      <dgm:spPr/>
      <dgm:t>
        <a:bodyPr/>
        <a:lstStyle/>
        <a:p>
          <a:pPr rtl="0"/>
          <a:r>
            <a:rPr lang="en-US" smtClean="0"/>
            <a:t>The degree of confidence that the individual who uses the credential is the individual to whom the credential was issued</a:t>
          </a:r>
          <a:endParaRPr lang="en-US"/>
        </a:p>
      </dgm:t>
    </dgm:pt>
    <dgm:pt modelId="{DEAE51D7-7809-9246-8483-A7B5EA4713EF}" type="parTrans" cxnId="{C76CBCEF-DE18-F849-BF8A-BDAAA38B8B30}">
      <dgm:prSet/>
      <dgm:spPr/>
      <dgm:t>
        <a:bodyPr/>
        <a:lstStyle/>
        <a:p>
          <a:endParaRPr lang="en-US"/>
        </a:p>
      </dgm:t>
    </dgm:pt>
    <dgm:pt modelId="{BD219D1D-0793-604F-BFD0-726A90CA3C20}" type="sibTrans" cxnId="{C76CBCEF-DE18-F849-BF8A-BDAAA38B8B30}">
      <dgm:prSet/>
      <dgm:spPr/>
      <dgm:t>
        <a:bodyPr/>
        <a:lstStyle/>
        <a:p>
          <a:endParaRPr lang="en-US"/>
        </a:p>
      </dgm:t>
    </dgm:pt>
    <dgm:pt modelId="{2F54B984-54B2-FA45-97BF-70882B3A1326}">
      <dgm:prSet custT="1"/>
      <dgm:spPr/>
      <dgm:t>
        <a:bodyPr/>
        <a:lstStyle/>
        <a:p>
          <a:pPr rtl="0"/>
          <a:r>
            <a:rPr lang="en-US" sz="2800" dirty="0" smtClean="0"/>
            <a:t>Four levels of assurance</a:t>
          </a:r>
          <a:endParaRPr lang="en-US" sz="2800" dirty="0"/>
        </a:p>
      </dgm:t>
    </dgm:pt>
    <dgm:pt modelId="{83664195-129C-F542-8D35-14411D4D1466}" type="parTrans" cxnId="{EAA187CD-768C-9E49-99C0-7DD60496C990}">
      <dgm:prSet/>
      <dgm:spPr/>
      <dgm:t>
        <a:bodyPr/>
        <a:lstStyle/>
        <a:p>
          <a:endParaRPr lang="en-US"/>
        </a:p>
      </dgm:t>
    </dgm:pt>
    <dgm:pt modelId="{440C3938-5F83-3B46-962B-D1D9F23D3DCE}" type="sibTrans" cxnId="{EAA187CD-768C-9E49-99C0-7DD60496C990}">
      <dgm:prSet/>
      <dgm:spPr/>
      <dgm:t>
        <a:bodyPr/>
        <a:lstStyle/>
        <a:p>
          <a:endParaRPr lang="en-US"/>
        </a:p>
      </dgm:t>
    </dgm:pt>
    <dgm:pt modelId="{1594311F-2E1F-C64C-9C18-FB648240A5A1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1</a:t>
          </a:r>
          <a:endParaRPr lang="en-US"/>
        </a:p>
      </dgm:t>
    </dgm:pt>
    <dgm:pt modelId="{A589D6D4-D12E-6B4E-B542-58B2E7D87930}" type="parTrans" cxnId="{81B20490-48A6-D349-9E06-10055FC79389}">
      <dgm:prSet/>
      <dgm:spPr/>
      <dgm:t>
        <a:bodyPr/>
        <a:lstStyle/>
        <a:p>
          <a:endParaRPr lang="en-US"/>
        </a:p>
      </dgm:t>
    </dgm:pt>
    <dgm:pt modelId="{9D74309C-1CBC-6245-9B63-8E09C22EB41C}" type="sibTrans" cxnId="{81B20490-48A6-D349-9E06-10055FC79389}">
      <dgm:prSet/>
      <dgm:spPr/>
      <dgm:t>
        <a:bodyPr/>
        <a:lstStyle/>
        <a:p>
          <a:endParaRPr lang="en-US"/>
        </a:p>
      </dgm:t>
    </dgm:pt>
    <dgm:pt modelId="{A96CD124-21A5-4147-8A6C-09EEC4070A15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Little or no confidence in the asserted identity's validity</a:t>
          </a:r>
          <a:endParaRPr lang="en-US"/>
        </a:p>
      </dgm:t>
    </dgm:pt>
    <dgm:pt modelId="{B371B28B-2AB6-A042-8A92-D57E017C8145}" type="parTrans" cxnId="{579EB693-CC8D-4942-A3E2-C354BA9817DB}">
      <dgm:prSet/>
      <dgm:spPr/>
      <dgm:t>
        <a:bodyPr/>
        <a:lstStyle/>
        <a:p>
          <a:endParaRPr lang="en-US"/>
        </a:p>
      </dgm:t>
    </dgm:pt>
    <dgm:pt modelId="{9CB1EBCB-5373-AC44-8D5D-0965C210F804}" type="sibTrans" cxnId="{579EB693-CC8D-4942-A3E2-C354BA9817DB}">
      <dgm:prSet/>
      <dgm:spPr/>
      <dgm:t>
        <a:bodyPr/>
        <a:lstStyle/>
        <a:p>
          <a:endParaRPr lang="en-US"/>
        </a:p>
      </dgm:t>
    </dgm:pt>
    <dgm:pt modelId="{6220EBD4-5286-5749-A93E-C37E31EA7206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Level 2</a:t>
          </a:r>
          <a:endParaRPr lang="en-US" dirty="0"/>
        </a:p>
      </dgm:t>
    </dgm:pt>
    <dgm:pt modelId="{63E2E11C-2DEF-6A43-A89A-EC49465D08C8}" type="parTrans" cxnId="{9585E2E6-6BF1-3A4A-8D73-1AEED79D62DF}">
      <dgm:prSet/>
      <dgm:spPr/>
      <dgm:t>
        <a:bodyPr/>
        <a:lstStyle/>
        <a:p>
          <a:endParaRPr lang="en-US"/>
        </a:p>
      </dgm:t>
    </dgm:pt>
    <dgm:pt modelId="{AF3DF4F8-8335-E74C-8989-7792EF2A073A}" type="sibTrans" cxnId="{9585E2E6-6BF1-3A4A-8D73-1AEED79D62DF}">
      <dgm:prSet/>
      <dgm:spPr/>
      <dgm:t>
        <a:bodyPr/>
        <a:lstStyle/>
        <a:p>
          <a:endParaRPr lang="en-US"/>
        </a:p>
      </dgm:t>
    </dgm:pt>
    <dgm:pt modelId="{B1C6FAC8-1392-CF43-8232-6D19D3CB0BA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Some confidence in the asserted identity’s validity</a:t>
          </a:r>
          <a:endParaRPr lang="en-US" dirty="0"/>
        </a:p>
      </dgm:t>
    </dgm:pt>
    <dgm:pt modelId="{55316CCB-A3B7-AF4F-BDEA-DF422CD1EECD}" type="parTrans" cxnId="{22F6A631-4928-624C-BD89-008177F35049}">
      <dgm:prSet/>
      <dgm:spPr/>
      <dgm:t>
        <a:bodyPr/>
        <a:lstStyle/>
        <a:p>
          <a:endParaRPr lang="en-US"/>
        </a:p>
      </dgm:t>
    </dgm:pt>
    <dgm:pt modelId="{8C2B998C-08E0-DA4C-8291-F632328483C8}" type="sibTrans" cxnId="{22F6A631-4928-624C-BD89-008177F35049}">
      <dgm:prSet/>
      <dgm:spPr/>
      <dgm:t>
        <a:bodyPr/>
        <a:lstStyle/>
        <a:p>
          <a:endParaRPr lang="en-US"/>
        </a:p>
      </dgm:t>
    </dgm:pt>
    <dgm:pt modelId="{F4037F89-DE0C-FD49-B3A9-0C6F8A62EDC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3</a:t>
          </a:r>
          <a:endParaRPr lang="en-US"/>
        </a:p>
      </dgm:t>
    </dgm:pt>
    <dgm:pt modelId="{FF5F0DFE-24E4-7845-AD01-1728F7CE14ED}" type="parTrans" cxnId="{C093674E-9798-E846-90E9-D33AEFE766EA}">
      <dgm:prSet/>
      <dgm:spPr/>
      <dgm:t>
        <a:bodyPr/>
        <a:lstStyle/>
        <a:p>
          <a:endParaRPr lang="en-US"/>
        </a:p>
      </dgm:t>
    </dgm:pt>
    <dgm:pt modelId="{C3C93EDF-2345-B44E-B681-043A701992A4}" type="sibTrans" cxnId="{C093674E-9798-E846-90E9-D33AEFE766EA}">
      <dgm:prSet/>
      <dgm:spPr/>
      <dgm:t>
        <a:bodyPr/>
        <a:lstStyle/>
        <a:p>
          <a:endParaRPr lang="en-US"/>
        </a:p>
      </dgm:t>
    </dgm:pt>
    <dgm:pt modelId="{CA069CEB-BD9F-054F-B075-18314D076EFE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High confidence in the asserted identity's validity</a:t>
          </a:r>
          <a:endParaRPr lang="en-US" dirty="0"/>
        </a:p>
      </dgm:t>
    </dgm:pt>
    <dgm:pt modelId="{3998910F-2F78-1047-B56C-BEEEEE59B9A8}" type="parTrans" cxnId="{D48C3FF0-4A81-2D4F-B64B-09C927862AF1}">
      <dgm:prSet/>
      <dgm:spPr/>
      <dgm:t>
        <a:bodyPr/>
        <a:lstStyle/>
        <a:p>
          <a:endParaRPr lang="en-US"/>
        </a:p>
      </dgm:t>
    </dgm:pt>
    <dgm:pt modelId="{7EC31EAD-467C-204A-B8E2-9139C6963598}" type="sibTrans" cxnId="{D48C3FF0-4A81-2D4F-B64B-09C927862AF1}">
      <dgm:prSet/>
      <dgm:spPr/>
      <dgm:t>
        <a:bodyPr/>
        <a:lstStyle/>
        <a:p>
          <a:endParaRPr lang="en-US"/>
        </a:p>
      </dgm:t>
    </dgm:pt>
    <dgm:pt modelId="{052F4213-1AC8-7A4F-BA61-9FC4568EAA60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4</a:t>
          </a:r>
          <a:endParaRPr lang="en-US"/>
        </a:p>
      </dgm:t>
    </dgm:pt>
    <dgm:pt modelId="{434E4BCA-F87A-CF43-BC07-6CBE3271433B}" type="parTrans" cxnId="{9CD9CBBA-93D8-C04D-A981-0819FD5915D0}">
      <dgm:prSet/>
      <dgm:spPr/>
      <dgm:t>
        <a:bodyPr/>
        <a:lstStyle/>
        <a:p>
          <a:endParaRPr lang="en-US"/>
        </a:p>
      </dgm:t>
    </dgm:pt>
    <dgm:pt modelId="{C6124300-320F-A142-8A51-BDF081BE9355}" type="sibTrans" cxnId="{9CD9CBBA-93D8-C04D-A981-0819FD5915D0}">
      <dgm:prSet/>
      <dgm:spPr/>
      <dgm:t>
        <a:bodyPr/>
        <a:lstStyle/>
        <a:p>
          <a:endParaRPr lang="en-US"/>
        </a:p>
      </dgm:t>
    </dgm:pt>
    <dgm:pt modelId="{F8E21B8B-AE55-B14F-8EC1-AF5DF85D5E6D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Very high confidence in the asserted identity’s validity</a:t>
          </a:r>
          <a:endParaRPr lang="en-US"/>
        </a:p>
      </dgm:t>
    </dgm:pt>
    <dgm:pt modelId="{FD69028E-CC60-8B4C-8AF5-E79A0C14FA80}" type="parTrans" cxnId="{FA17F567-F55B-4E47-A596-1B2D8296E847}">
      <dgm:prSet/>
      <dgm:spPr/>
      <dgm:t>
        <a:bodyPr/>
        <a:lstStyle/>
        <a:p>
          <a:endParaRPr lang="en-US"/>
        </a:p>
      </dgm:t>
    </dgm:pt>
    <dgm:pt modelId="{DFA871FA-E5EE-3347-9511-6707304A6FD6}" type="sibTrans" cxnId="{FA17F567-F55B-4E47-A596-1B2D8296E847}">
      <dgm:prSet/>
      <dgm:spPr/>
      <dgm:t>
        <a:bodyPr/>
        <a:lstStyle/>
        <a:p>
          <a:endParaRPr lang="en-US"/>
        </a:p>
      </dgm:t>
    </dgm:pt>
    <dgm:pt modelId="{92FB932E-70CC-054E-A27A-50AC758CC489}" type="pres">
      <dgm:prSet presAssocID="{C523AC90-CC14-724A-9F6E-EC8963E5645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61CE1A1-D053-444E-94C9-4AAE22CB1014}" type="pres">
      <dgm:prSet presAssocID="{00A86D2E-5BC7-6649-B16D-3D0095D57E2F}" presName="compNode" presStyleCnt="0"/>
      <dgm:spPr/>
    </dgm:pt>
    <dgm:pt modelId="{73BAEE09-94F7-6448-A0C0-E9068B05211E}" type="pres">
      <dgm:prSet presAssocID="{00A86D2E-5BC7-6649-B16D-3D0095D57E2F}" presName="aNode" presStyleLbl="bgShp" presStyleIdx="0" presStyleCnt="3" custScaleY="100000" custLinFactNeighborX="358" custLinFactNeighborY="8108"/>
      <dgm:spPr/>
      <dgm:t>
        <a:bodyPr/>
        <a:lstStyle/>
        <a:p>
          <a:endParaRPr lang="en-US"/>
        </a:p>
      </dgm:t>
    </dgm:pt>
    <dgm:pt modelId="{E68DA389-19F0-014A-BAFC-5B73697FCACE}" type="pres">
      <dgm:prSet presAssocID="{00A86D2E-5BC7-6649-B16D-3D0095D57E2F}" presName="textNode" presStyleLbl="bgShp" presStyleIdx="0" presStyleCnt="3"/>
      <dgm:spPr/>
      <dgm:t>
        <a:bodyPr/>
        <a:lstStyle/>
        <a:p>
          <a:endParaRPr lang="en-US"/>
        </a:p>
      </dgm:t>
    </dgm:pt>
    <dgm:pt modelId="{A6E76070-2561-A544-83E1-F3509DA3BF16}" type="pres">
      <dgm:prSet presAssocID="{00A86D2E-5BC7-6649-B16D-3D0095D57E2F}" presName="compChildNode" presStyleCnt="0"/>
      <dgm:spPr/>
    </dgm:pt>
    <dgm:pt modelId="{A7AC9D6E-713A-EF48-8BA1-41E0B8E3B1BA}" type="pres">
      <dgm:prSet presAssocID="{00A86D2E-5BC7-6649-B16D-3D0095D57E2F}" presName="theInnerList" presStyleCnt="0"/>
      <dgm:spPr/>
    </dgm:pt>
    <dgm:pt modelId="{3C09D0BC-A12B-4746-9C1D-6C8E603307FD}" type="pres">
      <dgm:prSet presAssocID="{00A86D2E-5BC7-6649-B16D-3D0095D57E2F}" presName="aSpace" presStyleCnt="0"/>
      <dgm:spPr/>
    </dgm:pt>
    <dgm:pt modelId="{B393C279-99F3-804C-80D3-F374ABB95143}" type="pres">
      <dgm:prSet presAssocID="{AF4C851F-68B7-9743-A3A5-FEE189544E82}" presName="compNode" presStyleCnt="0"/>
      <dgm:spPr/>
    </dgm:pt>
    <dgm:pt modelId="{91019BAD-B543-2445-BBF8-E388510F8D37}" type="pres">
      <dgm:prSet presAssocID="{AF4C851F-68B7-9743-A3A5-FEE189544E82}" presName="aNode" presStyleLbl="bgShp" presStyleIdx="1" presStyleCnt="3"/>
      <dgm:spPr/>
      <dgm:t>
        <a:bodyPr/>
        <a:lstStyle/>
        <a:p>
          <a:endParaRPr lang="en-US"/>
        </a:p>
      </dgm:t>
    </dgm:pt>
    <dgm:pt modelId="{014FBB78-6CE3-B34D-BDC2-EE4C3773C67C}" type="pres">
      <dgm:prSet presAssocID="{AF4C851F-68B7-9743-A3A5-FEE189544E82}" presName="textNode" presStyleLbl="bgShp" presStyleIdx="1" presStyleCnt="3"/>
      <dgm:spPr/>
      <dgm:t>
        <a:bodyPr/>
        <a:lstStyle/>
        <a:p>
          <a:endParaRPr lang="en-US"/>
        </a:p>
      </dgm:t>
    </dgm:pt>
    <dgm:pt modelId="{2DC5F499-1DCD-9F47-9728-5297C4BE4618}" type="pres">
      <dgm:prSet presAssocID="{AF4C851F-68B7-9743-A3A5-FEE189544E82}" presName="compChildNode" presStyleCnt="0"/>
      <dgm:spPr/>
    </dgm:pt>
    <dgm:pt modelId="{944D9A1B-A853-4246-AA1E-FC3D9C935562}" type="pres">
      <dgm:prSet presAssocID="{AF4C851F-68B7-9743-A3A5-FEE189544E82}" presName="theInnerList" presStyleCnt="0"/>
      <dgm:spPr/>
    </dgm:pt>
    <dgm:pt modelId="{B7A2F760-A94D-5B49-9422-16E77080565F}" type="pres">
      <dgm:prSet presAssocID="{B91EA151-C279-0048-BBF2-A06AE5FF49B4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674F8-7E24-6945-9D1D-05693CD999D6}" type="pres">
      <dgm:prSet presAssocID="{B91EA151-C279-0048-BBF2-A06AE5FF49B4}" presName="aSpace2" presStyleCnt="0"/>
      <dgm:spPr/>
    </dgm:pt>
    <dgm:pt modelId="{1ECB4796-3FDF-354E-B39F-56EBB879956D}" type="pres">
      <dgm:prSet presAssocID="{D742CAC8-5DD6-A34F-81DF-87ECFE9AFCB9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F4E6F7-B1CB-3740-A8DE-B0D0BCDEA854}" type="pres">
      <dgm:prSet presAssocID="{AF4C851F-68B7-9743-A3A5-FEE189544E82}" presName="aSpace" presStyleCnt="0"/>
      <dgm:spPr/>
    </dgm:pt>
    <dgm:pt modelId="{A672568C-7682-BA43-B30A-EB4BA17350CA}" type="pres">
      <dgm:prSet presAssocID="{2F54B984-54B2-FA45-97BF-70882B3A1326}" presName="compNode" presStyleCnt="0"/>
      <dgm:spPr/>
    </dgm:pt>
    <dgm:pt modelId="{6042A813-5AF4-554E-884A-DEE78A8A344A}" type="pres">
      <dgm:prSet presAssocID="{2F54B984-54B2-FA45-97BF-70882B3A1326}" presName="aNode" presStyleLbl="bgShp" presStyleIdx="2" presStyleCnt="3"/>
      <dgm:spPr/>
      <dgm:t>
        <a:bodyPr/>
        <a:lstStyle/>
        <a:p>
          <a:endParaRPr lang="en-US"/>
        </a:p>
      </dgm:t>
    </dgm:pt>
    <dgm:pt modelId="{4D28D0BA-D1B4-DB4A-9505-3564DCBB12EB}" type="pres">
      <dgm:prSet presAssocID="{2F54B984-54B2-FA45-97BF-70882B3A1326}" presName="textNode" presStyleLbl="bgShp" presStyleIdx="2" presStyleCnt="3"/>
      <dgm:spPr/>
      <dgm:t>
        <a:bodyPr/>
        <a:lstStyle/>
        <a:p>
          <a:endParaRPr lang="en-US"/>
        </a:p>
      </dgm:t>
    </dgm:pt>
    <dgm:pt modelId="{D4E3B4D7-74BB-D942-A5E9-0D4DB71F6457}" type="pres">
      <dgm:prSet presAssocID="{2F54B984-54B2-FA45-97BF-70882B3A1326}" presName="compChildNode" presStyleCnt="0"/>
      <dgm:spPr/>
    </dgm:pt>
    <dgm:pt modelId="{7B34C1C1-526D-9141-9B1C-0088D83D0EBC}" type="pres">
      <dgm:prSet presAssocID="{2F54B984-54B2-FA45-97BF-70882B3A1326}" presName="theInnerList" presStyleCnt="0"/>
      <dgm:spPr/>
    </dgm:pt>
    <dgm:pt modelId="{72C8A79C-BC82-2844-9B2D-E9B9EDF6F508}" type="pres">
      <dgm:prSet presAssocID="{1594311F-2E1F-C64C-9C18-FB648240A5A1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051093-94D9-B64F-9DF1-37A3888A0AC8}" type="pres">
      <dgm:prSet presAssocID="{1594311F-2E1F-C64C-9C18-FB648240A5A1}" presName="aSpace2" presStyleCnt="0"/>
      <dgm:spPr/>
    </dgm:pt>
    <dgm:pt modelId="{684B1449-EB48-6C42-9F0B-BD87224F03EB}" type="pres">
      <dgm:prSet presAssocID="{6220EBD4-5286-5749-A93E-C37E31EA7206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09EF6C-E9AA-054F-AA71-6746BE284CCA}" type="pres">
      <dgm:prSet presAssocID="{6220EBD4-5286-5749-A93E-C37E31EA7206}" presName="aSpace2" presStyleCnt="0"/>
      <dgm:spPr/>
    </dgm:pt>
    <dgm:pt modelId="{72B11D98-B81E-8947-BCC4-9E4F523104B6}" type="pres">
      <dgm:prSet presAssocID="{F4037F89-DE0C-FD49-B3A9-0C6F8A62EDCB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2E46CB-6EDE-154A-A192-1B00B728BC83}" type="pres">
      <dgm:prSet presAssocID="{F4037F89-DE0C-FD49-B3A9-0C6F8A62EDCB}" presName="aSpace2" presStyleCnt="0"/>
      <dgm:spPr/>
    </dgm:pt>
    <dgm:pt modelId="{ED8B56E9-D6F4-E04A-AB90-AA3BAFC64B73}" type="pres">
      <dgm:prSet presAssocID="{052F4213-1AC8-7A4F-BA61-9FC4568EAA60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2E506B-7A44-6540-B2E2-F4767DB90079}" type="presOf" srcId="{AF4C851F-68B7-9743-A3A5-FEE189544E82}" destId="{014FBB78-6CE3-B34D-BDC2-EE4C3773C67C}" srcOrd="1" destOrd="0" presId="urn:microsoft.com/office/officeart/2005/8/layout/lProcess2"/>
    <dgm:cxn modelId="{FA17F567-F55B-4E47-A596-1B2D8296E847}" srcId="{052F4213-1AC8-7A4F-BA61-9FC4568EAA60}" destId="{F8E21B8B-AE55-B14F-8EC1-AF5DF85D5E6D}" srcOrd="0" destOrd="0" parTransId="{FD69028E-CC60-8B4C-8AF5-E79A0C14FA80}" sibTransId="{DFA871FA-E5EE-3347-9511-6707304A6FD6}"/>
    <dgm:cxn modelId="{C76CBCEF-DE18-F849-BF8A-BDAAA38B8B30}" srcId="{AF4C851F-68B7-9743-A3A5-FEE189544E82}" destId="{D742CAC8-5DD6-A34F-81DF-87ECFE9AFCB9}" srcOrd="1" destOrd="0" parTransId="{DEAE51D7-7809-9246-8483-A7B5EA4713EF}" sibTransId="{BD219D1D-0793-604F-BFD0-726A90CA3C20}"/>
    <dgm:cxn modelId="{22F6A631-4928-624C-BD89-008177F35049}" srcId="{6220EBD4-5286-5749-A93E-C37E31EA7206}" destId="{B1C6FAC8-1392-CF43-8232-6D19D3CB0BAB}" srcOrd="0" destOrd="0" parTransId="{55316CCB-A3B7-AF4F-BDEA-DF422CD1EECD}" sibTransId="{8C2B998C-08E0-DA4C-8291-F632328483C8}"/>
    <dgm:cxn modelId="{81B20490-48A6-D349-9E06-10055FC79389}" srcId="{2F54B984-54B2-FA45-97BF-70882B3A1326}" destId="{1594311F-2E1F-C64C-9C18-FB648240A5A1}" srcOrd="0" destOrd="0" parTransId="{A589D6D4-D12E-6B4E-B542-58B2E7D87930}" sibTransId="{9D74309C-1CBC-6245-9B63-8E09C22EB41C}"/>
    <dgm:cxn modelId="{90E99859-0713-AC44-BE64-57C65F27FBC4}" type="presOf" srcId="{AF4C851F-68B7-9743-A3A5-FEE189544E82}" destId="{91019BAD-B543-2445-BBF8-E388510F8D37}" srcOrd="0" destOrd="0" presId="urn:microsoft.com/office/officeart/2005/8/layout/lProcess2"/>
    <dgm:cxn modelId="{1DE92CC8-B4EA-3D47-9C70-532E878A9753}" type="presOf" srcId="{CA069CEB-BD9F-054F-B075-18314D076EFE}" destId="{72B11D98-B81E-8947-BCC4-9E4F523104B6}" srcOrd="0" destOrd="1" presId="urn:microsoft.com/office/officeart/2005/8/layout/lProcess2"/>
    <dgm:cxn modelId="{FD66BDD1-350C-5E4F-B86C-6E25259F523C}" type="presOf" srcId="{B91EA151-C279-0048-BBF2-A06AE5FF49B4}" destId="{B7A2F760-A94D-5B49-9422-16E77080565F}" srcOrd="0" destOrd="0" presId="urn:microsoft.com/office/officeart/2005/8/layout/lProcess2"/>
    <dgm:cxn modelId="{844B6C33-2CBF-FF47-B097-392EB69F372D}" type="presOf" srcId="{B1C6FAC8-1392-CF43-8232-6D19D3CB0BAB}" destId="{684B1449-EB48-6C42-9F0B-BD87224F03EB}" srcOrd="0" destOrd="1" presId="urn:microsoft.com/office/officeart/2005/8/layout/lProcess2"/>
    <dgm:cxn modelId="{D48C3FF0-4A81-2D4F-B64B-09C927862AF1}" srcId="{F4037F89-DE0C-FD49-B3A9-0C6F8A62EDCB}" destId="{CA069CEB-BD9F-054F-B075-18314D076EFE}" srcOrd="0" destOrd="0" parTransId="{3998910F-2F78-1047-B56C-BEEEEE59B9A8}" sibTransId="{7EC31EAD-467C-204A-B8E2-9139C6963598}"/>
    <dgm:cxn modelId="{B728F7E6-5BC3-E448-B081-EC58CDB2064A}" type="presOf" srcId="{00A86D2E-5BC7-6649-B16D-3D0095D57E2F}" destId="{E68DA389-19F0-014A-BAFC-5B73697FCACE}" srcOrd="1" destOrd="0" presId="urn:microsoft.com/office/officeart/2005/8/layout/lProcess2"/>
    <dgm:cxn modelId="{1262567F-369C-DC47-8FDA-3DCA10B4C7C7}" type="presOf" srcId="{A96CD124-21A5-4147-8A6C-09EEC4070A15}" destId="{72C8A79C-BC82-2844-9B2D-E9B9EDF6F508}" srcOrd="0" destOrd="1" presId="urn:microsoft.com/office/officeart/2005/8/layout/lProcess2"/>
    <dgm:cxn modelId="{A6A46994-75A7-1C4A-86BD-F70836D46ACF}" srcId="{C523AC90-CC14-724A-9F6E-EC8963E5645D}" destId="{00A86D2E-5BC7-6649-B16D-3D0095D57E2F}" srcOrd="0" destOrd="0" parTransId="{0D84EEC7-71CF-4C41-8EB0-10479D4F0BE5}" sibTransId="{0BA3AE2E-961C-0D41-8BBD-82C9F5515C87}"/>
    <dgm:cxn modelId="{C1CEE31B-A970-6E48-8FC2-D8CB9DE938D5}" type="presOf" srcId="{052F4213-1AC8-7A4F-BA61-9FC4568EAA60}" destId="{ED8B56E9-D6F4-E04A-AB90-AA3BAFC64B73}" srcOrd="0" destOrd="0" presId="urn:microsoft.com/office/officeart/2005/8/layout/lProcess2"/>
    <dgm:cxn modelId="{EAA187CD-768C-9E49-99C0-7DD60496C990}" srcId="{C523AC90-CC14-724A-9F6E-EC8963E5645D}" destId="{2F54B984-54B2-FA45-97BF-70882B3A1326}" srcOrd="2" destOrd="0" parTransId="{83664195-129C-F542-8D35-14411D4D1466}" sibTransId="{440C3938-5F83-3B46-962B-D1D9F23D3DCE}"/>
    <dgm:cxn modelId="{9585E2E6-6BF1-3A4A-8D73-1AEED79D62DF}" srcId="{2F54B984-54B2-FA45-97BF-70882B3A1326}" destId="{6220EBD4-5286-5749-A93E-C37E31EA7206}" srcOrd="1" destOrd="0" parTransId="{63E2E11C-2DEF-6A43-A89A-EC49465D08C8}" sibTransId="{AF3DF4F8-8335-E74C-8989-7792EF2A073A}"/>
    <dgm:cxn modelId="{BB649883-1656-BF4F-BDE4-F57F62BD4E64}" type="presOf" srcId="{2F54B984-54B2-FA45-97BF-70882B3A1326}" destId="{4D28D0BA-D1B4-DB4A-9505-3564DCBB12EB}" srcOrd="1" destOrd="0" presId="urn:microsoft.com/office/officeart/2005/8/layout/lProcess2"/>
    <dgm:cxn modelId="{762713A7-D42D-0743-858E-07711D907B8A}" type="presOf" srcId="{C523AC90-CC14-724A-9F6E-EC8963E5645D}" destId="{92FB932E-70CC-054E-A27A-50AC758CC489}" srcOrd="0" destOrd="0" presId="urn:microsoft.com/office/officeart/2005/8/layout/lProcess2"/>
    <dgm:cxn modelId="{9CD9CBBA-93D8-C04D-A981-0819FD5915D0}" srcId="{2F54B984-54B2-FA45-97BF-70882B3A1326}" destId="{052F4213-1AC8-7A4F-BA61-9FC4568EAA60}" srcOrd="3" destOrd="0" parTransId="{434E4BCA-F87A-CF43-BC07-6CBE3271433B}" sibTransId="{C6124300-320F-A142-8A51-BDF081BE9355}"/>
    <dgm:cxn modelId="{650DF2D8-C2FF-C144-A783-ECFB5A78BDAF}" type="presOf" srcId="{F8E21B8B-AE55-B14F-8EC1-AF5DF85D5E6D}" destId="{ED8B56E9-D6F4-E04A-AB90-AA3BAFC64B73}" srcOrd="0" destOrd="1" presId="urn:microsoft.com/office/officeart/2005/8/layout/lProcess2"/>
    <dgm:cxn modelId="{C093674E-9798-E846-90E9-D33AEFE766EA}" srcId="{2F54B984-54B2-FA45-97BF-70882B3A1326}" destId="{F4037F89-DE0C-FD49-B3A9-0C6F8A62EDCB}" srcOrd="2" destOrd="0" parTransId="{FF5F0DFE-24E4-7845-AD01-1728F7CE14ED}" sibTransId="{C3C93EDF-2345-B44E-B681-043A701992A4}"/>
    <dgm:cxn modelId="{5B75C8DF-911C-D544-B6B9-9CAACB57AA0D}" type="presOf" srcId="{2F54B984-54B2-FA45-97BF-70882B3A1326}" destId="{6042A813-5AF4-554E-884A-DEE78A8A344A}" srcOrd="0" destOrd="0" presId="urn:microsoft.com/office/officeart/2005/8/layout/lProcess2"/>
    <dgm:cxn modelId="{E18C5CED-7C6E-E84C-977E-2C4CBC945677}" srcId="{C523AC90-CC14-724A-9F6E-EC8963E5645D}" destId="{AF4C851F-68B7-9743-A3A5-FEE189544E82}" srcOrd="1" destOrd="0" parTransId="{60923002-D1C4-E74F-BACE-117049CD2528}" sibTransId="{7D650A21-7514-AD4B-9E83-E88A4EBEBE79}"/>
    <dgm:cxn modelId="{5636EA53-7DE7-C34D-88EF-728B33A49479}" type="presOf" srcId="{D742CAC8-5DD6-A34F-81DF-87ECFE9AFCB9}" destId="{1ECB4796-3FDF-354E-B39F-56EBB879956D}" srcOrd="0" destOrd="0" presId="urn:microsoft.com/office/officeart/2005/8/layout/lProcess2"/>
    <dgm:cxn modelId="{3F718D5D-175A-1E43-B61F-3EEBA7117A2F}" srcId="{AF4C851F-68B7-9743-A3A5-FEE189544E82}" destId="{B91EA151-C279-0048-BBF2-A06AE5FF49B4}" srcOrd="0" destOrd="0" parTransId="{21F5112D-8FF5-C544-91A1-B73AAFA862C8}" sibTransId="{CE420A0B-DE89-B249-9564-90214BACB0D5}"/>
    <dgm:cxn modelId="{1996BA02-6A0B-2941-8ECC-58B968F067AE}" type="presOf" srcId="{6220EBD4-5286-5749-A93E-C37E31EA7206}" destId="{684B1449-EB48-6C42-9F0B-BD87224F03EB}" srcOrd="0" destOrd="0" presId="urn:microsoft.com/office/officeart/2005/8/layout/lProcess2"/>
    <dgm:cxn modelId="{810BC9D6-D983-3E48-9C8E-79790C807C20}" type="presOf" srcId="{1594311F-2E1F-C64C-9C18-FB648240A5A1}" destId="{72C8A79C-BC82-2844-9B2D-E9B9EDF6F508}" srcOrd="0" destOrd="0" presId="urn:microsoft.com/office/officeart/2005/8/layout/lProcess2"/>
    <dgm:cxn modelId="{0EF54071-4A9A-A343-A380-B198ED082094}" type="presOf" srcId="{00A86D2E-5BC7-6649-B16D-3D0095D57E2F}" destId="{73BAEE09-94F7-6448-A0C0-E9068B05211E}" srcOrd="0" destOrd="0" presId="urn:microsoft.com/office/officeart/2005/8/layout/lProcess2"/>
    <dgm:cxn modelId="{688356EA-9F61-9441-BBE6-2EB84D84325A}" type="presOf" srcId="{F4037F89-DE0C-FD49-B3A9-0C6F8A62EDCB}" destId="{72B11D98-B81E-8947-BCC4-9E4F523104B6}" srcOrd="0" destOrd="0" presId="urn:microsoft.com/office/officeart/2005/8/layout/lProcess2"/>
    <dgm:cxn modelId="{579EB693-CC8D-4942-A3E2-C354BA9817DB}" srcId="{1594311F-2E1F-C64C-9C18-FB648240A5A1}" destId="{A96CD124-21A5-4147-8A6C-09EEC4070A15}" srcOrd="0" destOrd="0" parTransId="{B371B28B-2AB6-A042-8A92-D57E017C8145}" sibTransId="{9CB1EBCB-5373-AC44-8D5D-0965C210F804}"/>
    <dgm:cxn modelId="{A78D8389-B122-264B-A045-C1F4BEFDE3FA}" type="presParOf" srcId="{92FB932E-70CC-054E-A27A-50AC758CC489}" destId="{761CE1A1-D053-444E-94C9-4AAE22CB1014}" srcOrd="0" destOrd="0" presId="urn:microsoft.com/office/officeart/2005/8/layout/lProcess2"/>
    <dgm:cxn modelId="{2D74D754-D61E-C54C-96D0-3FF2D98A1B88}" type="presParOf" srcId="{761CE1A1-D053-444E-94C9-4AAE22CB1014}" destId="{73BAEE09-94F7-6448-A0C0-E9068B05211E}" srcOrd="0" destOrd="0" presId="urn:microsoft.com/office/officeart/2005/8/layout/lProcess2"/>
    <dgm:cxn modelId="{8848CB6E-A6FA-9E45-8345-78CE44415094}" type="presParOf" srcId="{761CE1A1-D053-444E-94C9-4AAE22CB1014}" destId="{E68DA389-19F0-014A-BAFC-5B73697FCACE}" srcOrd="1" destOrd="0" presId="urn:microsoft.com/office/officeart/2005/8/layout/lProcess2"/>
    <dgm:cxn modelId="{A3FEB80B-F8F8-5F45-AAB6-FF7163177B7A}" type="presParOf" srcId="{761CE1A1-D053-444E-94C9-4AAE22CB1014}" destId="{A6E76070-2561-A544-83E1-F3509DA3BF16}" srcOrd="2" destOrd="0" presId="urn:microsoft.com/office/officeart/2005/8/layout/lProcess2"/>
    <dgm:cxn modelId="{9805A880-A2CC-6E4D-A5CA-2983BE4C8449}" type="presParOf" srcId="{A6E76070-2561-A544-83E1-F3509DA3BF16}" destId="{A7AC9D6E-713A-EF48-8BA1-41E0B8E3B1BA}" srcOrd="0" destOrd="0" presId="urn:microsoft.com/office/officeart/2005/8/layout/lProcess2"/>
    <dgm:cxn modelId="{2A909EB3-BD3D-CC4A-AEEC-48EF6F8CEA62}" type="presParOf" srcId="{92FB932E-70CC-054E-A27A-50AC758CC489}" destId="{3C09D0BC-A12B-4746-9C1D-6C8E603307FD}" srcOrd="1" destOrd="0" presId="urn:microsoft.com/office/officeart/2005/8/layout/lProcess2"/>
    <dgm:cxn modelId="{4747D896-3233-8E4F-804E-2117D8573B48}" type="presParOf" srcId="{92FB932E-70CC-054E-A27A-50AC758CC489}" destId="{B393C279-99F3-804C-80D3-F374ABB95143}" srcOrd="2" destOrd="0" presId="urn:microsoft.com/office/officeart/2005/8/layout/lProcess2"/>
    <dgm:cxn modelId="{CE66BC5A-7A82-804D-8AC1-BEFA833C05C5}" type="presParOf" srcId="{B393C279-99F3-804C-80D3-F374ABB95143}" destId="{91019BAD-B543-2445-BBF8-E388510F8D37}" srcOrd="0" destOrd="0" presId="urn:microsoft.com/office/officeart/2005/8/layout/lProcess2"/>
    <dgm:cxn modelId="{0E55B39D-4EBE-D449-9C27-4E6382F01345}" type="presParOf" srcId="{B393C279-99F3-804C-80D3-F374ABB95143}" destId="{014FBB78-6CE3-B34D-BDC2-EE4C3773C67C}" srcOrd="1" destOrd="0" presId="urn:microsoft.com/office/officeart/2005/8/layout/lProcess2"/>
    <dgm:cxn modelId="{C976A012-5899-9148-96F9-CDDB62E8EA7D}" type="presParOf" srcId="{B393C279-99F3-804C-80D3-F374ABB95143}" destId="{2DC5F499-1DCD-9F47-9728-5297C4BE4618}" srcOrd="2" destOrd="0" presId="urn:microsoft.com/office/officeart/2005/8/layout/lProcess2"/>
    <dgm:cxn modelId="{492B1E72-19EE-7C4E-88BC-84DCF7E1C0B0}" type="presParOf" srcId="{2DC5F499-1DCD-9F47-9728-5297C4BE4618}" destId="{944D9A1B-A853-4246-AA1E-FC3D9C935562}" srcOrd="0" destOrd="0" presId="urn:microsoft.com/office/officeart/2005/8/layout/lProcess2"/>
    <dgm:cxn modelId="{32226A30-B623-584F-8BDF-85F20299FAF5}" type="presParOf" srcId="{944D9A1B-A853-4246-AA1E-FC3D9C935562}" destId="{B7A2F760-A94D-5B49-9422-16E77080565F}" srcOrd="0" destOrd="0" presId="urn:microsoft.com/office/officeart/2005/8/layout/lProcess2"/>
    <dgm:cxn modelId="{4E6543FA-48E2-E346-80C4-0675CAE41496}" type="presParOf" srcId="{944D9A1B-A853-4246-AA1E-FC3D9C935562}" destId="{73C674F8-7E24-6945-9D1D-05693CD999D6}" srcOrd="1" destOrd="0" presId="urn:microsoft.com/office/officeart/2005/8/layout/lProcess2"/>
    <dgm:cxn modelId="{00992B4F-DED5-B54E-8640-17E49B38A9B1}" type="presParOf" srcId="{944D9A1B-A853-4246-AA1E-FC3D9C935562}" destId="{1ECB4796-3FDF-354E-B39F-56EBB879956D}" srcOrd="2" destOrd="0" presId="urn:microsoft.com/office/officeart/2005/8/layout/lProcess2"/>
    <dgm:cxn modelId="{E35632CD-8633-A549-AAF0-8ACC449B470F}" type="presParOf" srcId="{92FB932E-70CC-054E-A27A-50AC758CC489}" destId="{E8F4E6F7-B1CB-3740-A8DE-B0D0BCDEA854}" srcOrd="3" destOrd="0" presId="urn:microsoft.com/office/officeart/2005/8/layout/lProcess2"/>
    <dgm:cxn modelId="{3D93127A-D478-314B-9C47-A8DD20F01BBF}" type="presParOf" srcId="{92FB932E-70CC-054E-A27A-50AC758CC489}" destId="{A672568C-7682-BA43-B30A-EB4BA17350CA}" srcOrd="4" destOrd="0" presId="urn:microsoft.com/office/officeart/2005/8/layout/lProcess2"/>
    <dgm:cxn modelId="{B7A73302-5426-D34F-8E66-B0923C32A6CF}" type="presParOf" srcId="{A672568C-7682-BA43-B30A-EB4BA17350CA}" destId="{6042A813-5AF4-554E-884A-DEE78A8A344A}" srcOrd="0" destOrd="0" presId="urn:microsoft.com/office/officeart/2005/8/layout/lProcess2"/>
    <dgm:cxn modelId="{D0B53E0E-B1D7-3349-83EB-26DD69CA8D19}" type="presParOf" srcId="{A672568C-7682-BA43-B30A-EB4BA17350CA}" destId="{4D28D0BA-D1B4-DB4A-9505-3564DCBB12EB}" srcOrd="1" destOrd="0" presId="urn:microsoft.com/office/officeart/2005/8/layout/lProcess2"/>
    <dgm:cxn modelId="{9046A765-ABB5-F94E-B894-18E1FA835038}" type="presParOf" srcId="{A672568C-7682-BA43-B30A-EB4BA17350CA}" destId="{D4E3B4D7-74BB-D942-A5E9-0D4DB71F6457}" srcOrd="2" destOrd="0" presId="urn:microsoft.com/office/officeart/2005/8/layout/lProcess2"/>
    <dgm:cxn modelId="{3E6A3083-472C-9642-B418-092EB67D2FC8}" type="presParOf" srcId="{D4E3B4D7-74BB-D942-A5E9-0D4DB71F6457}" destId="{7B34C1C1-526D-9141-9B1C-0088D83D0EBC}" srcOrd="0" destOrd="0" presId="urn:microsoft.com/office/officeart/2005/8/layout/lProcess2"/>
    <dgm:cxn modelId="{6EC51253-D268-804A-A4AB-178E16E9C4ED}" type="presParOf" srcId="{7B34C1C1-526D-9141-9B1C-0088D83D0EBC}" destId="{72C8A79C-BC82-2844-9B2D-E9B9EDF6F508}" srcOrd="0" destOrd="0" presId="urn:microsoft.com/office/officeart/2005/8/layout/lProcess2"/>
    <dgm:cxn modelId="{54BDE93B-5856-9C4E-B102-7129810974C7}" type="presParOf" srcId="{7B34C1C1-526D-9141-9B1C-0088D83D0EBC}" destId="{A7051093-94D9-B64F-9DF1-37A3888A0AC8}" srcOrd="1" destOrd="0" presId="urn:microsoft.com/office/officeart/2005/8/layout/lProcess2"/>
    <dgm:cxn modelId="{43FCD79F-A17D-C74A-BA4F-00DFF7C398B7}" type="presParOf" srcId="{7B34C1C1-526D-9141-9B1C-0088D83D0EBC}" destId="{684B1449-EB48-6C42-9F0B-BD87224F03EB}" srcOrd="2" destOrd="0" presId="urn:microsoft.com/office/officeart/2005/8/layout/lProcess2"/>
    <dgm:cxn modelId="{088AB27A-E6F3-774B-978A-99655CF43507}" type="presParOf" srcId="{7B34C1C1-526D-9141-9B1C-0088D83D0EBC}" destId="{F009EF6C-E9AA-054F-AA71-6746BE284CCA}" srcOrd="3" destOrd="0" presId="urn:microsoft.com/office/officeart/2005/8/layout/lProcess2"/>
    <dgm:cxn modelId="{B20D38E3-97F9-614E-B7F5-9A95BB7916AC}" type="presParOf" srcId="{7B34C1C1-526D-9141-9B1C-0088D83D0EBC}" destId="{72B11D98-B81E-8947-BCC4-9E4F523104B6}" srcOrd="4" destOrd="0" presId="urn:microsoft.com/office/officeart/2005/8/layout/lProcess2"/>
    <dgm:cxn modelId="{1512D11A-F9EF-264B-B30B-AF95D927B087}" type="presParOf" srcId="{7B34C1C1-526D-9141-9B1C-0088D83D0EBC}" destId="{DE2E46CB-6EDE-154A-A192-1B00B728BC83}" srcOrd="5" destOrd="0" presId="urn:microsoft.com/office/officeart/2005/8/layout/lProcess2"/>
    <dgm:cxn modelId="{B6AF5C09-CA5D-7240-B1C3-B8682AC52027}" type="presParOf" srcId="{7B34C1C1-526D-9141-9B1C-0088D83D0EBC}" destId="{ED8B56E9-D6F4-E04A-AB90-AA3BAFC64B73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BDEC48-4630-2B49-B9DB-26452D057BBE}" type="doc">
      <dgm:prSet loTypeId="urn:microsoft.com/office/officeart/2005/8/layout/bProcess2" loCatId="process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6A1F810-DF85-5B4B-BD7B-4FD12E02DB7C}">
      <dgm:prSet/>
      <dgm:spPr/>
      <dgm:t>
        <a:bodyPr/>
        <a:lstStyle/>
        <a:p>
          <a:pPr rtl="0"/>
          <a:r>
            <a:rPr lang="en-US" b="1" smtClean="0"/>
            <a:t>Offline dictionary attack</a:t>
          </a:r>
          <a:endParaRPr lang="en-US" dirty="0"/>
        </a:p>
      </dgm:t>
    </dgm:pt>
    <dgm:pt modelId="{41535655-3875-6044-8A3D-A506954A6955}" type="parTrans" cxnId="{17AD5AA2-BEFE-BE4E-BCA8-7AD25A3376CC}">
      <dgm:prSet/>
      <dgm:spPr/>
      <dgm:t>
        <a:bodyPr/>
        <a:lstStyle/>
        <a:p>
          <a:endParaRPr lang="en-US"/>
        </a:p>
      </dgm:t>
    </dgm:pt>
    <dgm:pt modelId="{5E3355C9-EF3D-B847-BC94-114451E90556}" type="sibTrans" cxnId="{17AD5AA2-BEFE-BE4E-BCA8-7AD25A3376C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 dirty="0"/>
        </a:p>
      </dgm:t>
    </dgm:pt>
    <dgm:pt modelId="{BD7E56D0-A4DE-6344-A11C-80D701E6F9E4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Specific account attack</a:t>
          </a:r>
          <a:endParaRPr lang="en-US" dirty="0"/>
        </a:p>
      </dgm:t>
    </dgm:pt>
    <dgm:pt modelId="{A04EF1DE-EA65-134E-B102-2474F5000009}" type="parTrans" cxnId="{2104E945-1EAC-B244-9877-DACBE6573924}">
      <dgm:prSet/>
      <dgm:spPr/>
      <dgm:t>
        <a:bodyPr/>
        <a:lstStyle/>
        <a:p>
          <a:endParaRPr lang="en-US"/>
        </a:p>
      </dgm:t>
    </dgm:pt>
    <dgm:pt modelId="{0A4A9ACB-3300-C247-8253-6FB53F064C93}" type="sibTrans" cxnId="{2104E945-1EAC-B244-9877-DACBE6573924}">
      <dgm:prSet/>
      <dgm:spPr/>
      <dgm:t>
        <a:bodyPr/>
        <a:lstStyle/>
        <a:p>
          <a:endParaRPr lang="en-US" dirty="0"/>
        </a:p>
      </dgm:t>
    </dgm:pt>
    <dgm:pt modelId="{F05D0D99-F1E3-3848-B5B9-956FA3BE7D3B}">
      <dgm:prSet/>
      <dgm:spPr/>
      <dgm:t>
        <a:bodyPr/>
        <a:lstStyle/>
        <a:p>
          <a:pPr rtl="0"/>
          <a:r>
            <a:rPr lang="en-US" b="1" smtClean="0"/>
            <a:t>Popular password attack</a:t>
          </a:r>
          <a:endParaRPr lang="en-US" dirty="0"/>
        </a:p>
      </dgm:t>
    </dgm:pt>
    <dgm:pt modelId="{85D4E244-173F-574A-852F-5C039D1FD7FE}" type="parTrans" cxnId="{C22A3634-3627-2942-8AC1-2AF0BBBE3C01}">
      <dgm:prSet/>
      <dgm:spPr/>
      <dgm:t>
        <a:bodyPr/>
        <a:lstStyle/>
        <a:p>
          <a:endParaRPr lang="en-US"/>
        </a:p>
      </dgm:t>
    </dgm:pt>
    <dgm:pt modelId="{CAAC963F-D017-6646-A163-0A35A3721A24}" type="sibTrans" cxnId="{C22A3634-3627-2942-8AC1-2AF0BBBE3C01}">
      <dgm:prSet/>
      <dgm:spPr/>
      <dgm:t>
        <a:bodyPr/>
        <a:lstStyle/>
        <a:p>
          <a:endParaRPr lang="en-US" dirty="0"/>
        </a:p>
      </dgm:t>
    </dgm:pt>
    <dgm:pt modelId="{401BF838-80FC-3A45-9B9C-A6D3D7DEC71D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smtClean="0"/>
            <a:t>Password guessing against single user</a:t>
          </a:r>
          <a:endParaRPr lang="en-US" dirty="0"/>
        </a:p>
      </dgm:t>
    </dgm:pt>
    <dgm:pt modelId="{E43F5AE5-4CED-C44C-A433-CA01E0F92099}" type="parTrans" cxnId="{D4794A5C-7240-C84B-B963-B9A9B4C718F7}">
      <dgm:prSet/>
      <dgm:spPr/>
      <dgm:t>
        <a:bodyPr/>
        <a:lstStyle/>
        <a:p>
          <a:endParaRPr lang="en-US"/>
        </a:p>
      </dgm:t>
    </dgm:pt>
    <dgm:pt modelId="{9255944B-5F6A-E64B-9F44-8AAA38F2530C}" type="sibTrans" cxnId="{D4794A5C-7240-C84B-B963-B9A9B4C718F7}">
      <dgm:prSet/>
      <dgm:spPr/>
      <dgm:t>
        <a:bodyPr/>
        <a:lstStyle/>
        <a:p>
          <a:endParaRPr lang="en-US" dirty="0"/>
        </a:p>
      </dgm:t>
    </dgm:pt>
    <dgm:pt modelId="{8BF1F7C0-804F-E445-80A4-389D6BFF81C4}">
      <dgm:prSet/>
      <dgm:spPr/>
      <dgm:t>
        <a:bodyPr/>
        <a:lstStyle/>
        <a:p>
          <a:pPr rtl="0"/>
          <a:r>
            <a:rPr lang="en-US" b="1" smtClean="0"/>
            <a:t>Workstation hijacking</a:t>
          </a:r>
          <a:endParaRPr lang="en-US" dirty="0"/>
        </a:p>
      </dgm:t>
    </dgm:pt>
    <dgm:pt modelId="{F844A2A3-056F-684C-A44D-85FF27CCE1BF}" type="parTrans" cxnId="{D770CF27-61A6-6B4F-B2B5-9F06CAC1DCB8}">
      <dgm:prSet/>
      <dgm:spPr/>
      <dgm:t>
        <a:bodyPr/>
        <a:lstStyle/>
        <a:p>
          <a:endParaRPr lang="en-US"/>
        </a:p>
      </dgm:t>
    </dgm:pt>
    <dgm:pt modelId="{E8E84D03-64AF-DF4F-A5DE-1F0A9037BC9E}" type="sibTrans" cxnId="{D770CF27-61A6-6B4F-B2B5-9F06CAC1DCB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endParaRPr lang="en-US" dirty="0"/>
        </a:p>
      </dgm:t>
    </dgm:pt>
    <dgm:pt modelId="{2EB80EF4-241C-394F-9B8D-B4C5B42730A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Exploiting user mistakes</a:t>
          </a:r>
          <a:endParaRPr lang="en-US" dirty="0"/>
        </a:p>
      </dgm:t>
    </dgm:pt>
    <dgm:pt modelId="{4D73BE8F-4744-2F40-A5F9-11DCBE3B9A3B}" type="parTrans" cxnId="{6F7393DB-DB71-9143-B68B-2F91437E1F9F}">
      <dgm:prSet/>
      <dgm:spPr/>
      <dgm:t>
        <a:bodyPr/>
        <a:lstStyle/>
        <a:p>
          <a:endParaRPr lang="en-US"/>
        </a:p>
      </dgm:t>
    </dgm:pt>
    <dgm:pt modelId="{2C3FC0F9-48B2-FC45-95B5-7794A17D204A}" type="sibTrans" cxnId="{6F7393DB-DB71-9143-B68B-2F91437E1F9F}">
      <dgm:prSet/>
      <dgm:spPr/>
      <dgm:t>
        <a:bodyPr/>
        <a:lstStyle/>
        <a:p>
          <a:endParaRPr lang="en-US" dirty="0"/>
        </a:p>
      </dgm:t>
    </dgm:pt>
    <dgm:pt modelId="{F17A8BEB-A0A8-604B-B40F-1EFA6F014C15}">
      <dgm:prSet/>
      <dgm:spPr/>
      <dgm:t>
        <a:bodyPr/>
        <a:lstStyle/>
        <a:p>
          <a:pPr rtl="0"/>
          <a:r>
            <a:rPr lang="en-US" b="1" dirty="0" smtClean="0"/>
            <a:t>Exploiting multiple password use</a:t>
          </a:r>
          <a:endParaRPr lang="en-US" dirty="0"/>
        </a:p>
      </dgm:t>
    </dgm:pt>
    <dgm:pt modelId="{A58318B4-7693-E24D-8E7B-C84BB2ECEC12}" type="parTrans" cxnId="{4D800A77-3024-E146-895E-F0F44A8476BA}">
      <dgm:prSet/>
      <dgm:spPr/>
      <dgm:t>
        <a:bodyPr/>
        <a:lstStyle/>
        <a:p>
          <a:endParaRPr lang="en-US"/>
        </a:p>
      </dgm:t>
    </dgm:pt>
    <dgm:pt modelId="{D90B2B42-21D9-6F40-B7CE-F4045A98171D}" type="sibTrans" cxnId="{4D800A77-3024-E146-895E-F0F44A8476BA}">
      <dgm:prSet/>
      <dgm:spPr/>
      <dgm:t>
        <a:bodyPr/>
        <a:lstStyle/>
        <a:p>
          <a:endParaRPr lang="en-US" dirty="0"/>
        </a:p>
      </dgm:t>
    </dgm:pt>
    <dgm:pt modelId="{A592261D-4114-944D-BEF0-A68DC76C5C1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Electronic monitoring</a:t>
          </a:r>
          <a:endParaRPr lang="en-US" dirty="0"/>
        </a:p>
      </dgm:t>
    </dgm:pt>
    <dgm:pt modelId="{82D7E80A-E1A7-4540-BF1E-A1D346EB5C4E}" type="parTrans" cxnId="{3513AF6B-037A-6240-A2C3-2579FB8630BD}">
      <dgm:prSet/>
      <dgm:spPr/>
      <dgm:t>
        <a:bodyPr/>
        <a:lstStyle/>
        <a:p>
          <a:endParaRPr lang="en-US"/>
        </a:p>
      </dgm:t>
    </dgm:pt>
    <dgm:pt modelId="{3412D4F4-633D-7B48-A791-24ECE274ADE9}" type="sibTrans" cxnId="{3513AF6B-037A-6240-A2C3-2579FB8630BD}">
      <dgm:prSet/>
      <dgm:spPr/>
      <dgm:t>
        <a:bodyPr/>
        <a:lstStyle/>
        <a:p>
          <a:endParaRPr lang="en-US"/>
        </a:p>
      </dgm:t>
    </dgm:pt>
    <dgm:pt modelId="{7B897359-AD65-BE48-99CB-DC9A56C3E1B5}" type="pres">
      <dgm:prSet presAssocID="{5DBDEC48-4630-2B49-B9DB-26452D057BBE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AB834737-CE83-3143-83D9-F0D9AAC36C9A}" type="pres">
      <dgm:prSet presAssocID="{E6A1F810-DF85-5B4B-BD7B-4FD12E02DB7C}" presName="first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D8DB91-30DD-1F4B-9602-EACE316B8E7F}" type="pres">
      <dgm:prSet presAssocID="{5E3355C9-EF3D-B847-BC94-114451E90556}" presName="sibTrans" presStyleLbl="sibTrans2D1" presStyleIdx="0" presStyleCnt="7"/>
      <dgm:spPr/>
      <dgm:t>
        <a:bodyPr/>
        <a:lstStyle/>
        <a:p>
          <a:endParaRPr lang="en-US"/>
        </a:p>
      </dgm:t>
    </dgm:pt>
    <dgm:pt modelId="{5ECBE732-43C1-D84B-9307-293CB0400E7D}" type="pres">
      <dgm:prSet presAssocID="{BD7E56D0-A4DE-6344-A11C-80D701E6F9E4}" presName="middleNode" presStyleCnt="0"/>
      <dgm:spPr/>
      <dgm:t>
        <a:bodyPr/>
        <a:lstStyle/>
        <a:p>
          <a:endParaRPr lang="en-US"/>
        </a:p>
      </dgm:t>
    </dgm:pt>
    <dgm:pt modelId="{BE2E9863-0ED2-A645-A0E5-D8AC4E4E9B87}" type="pres">
      <dgm:prSet presAssocID="{BD7E56D0-A4DE-6344-A11C-80D701E6F9E4}" presName="padding" presStyleLbl="node1" presStyleIdx="0" presStyleCnt="8"/>
      <dgm:spPr/>
      <dgm:t>
        <a:bodyPr/>
        <a:lstStyle/>
        <a:p>
          <a:endParaRPr lang="en-US"/>
        </a:p>
      </dgm:t>
    </dgm:pt>
    <dgm:pt modelId="{30FC4BE4-CEB1-EF4A-8AAB-E46C3930F92F}" type="pres">
      <dgm:prSet presAssocID="{BD7E56D0-A4DE-6344-A11C-80D701E6F9E4}" presName="shape" presStyleLbl="node1" presStyleIdx="1" presStyleCnt="8" custScaleX="124400" custScaleY="1185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10291D-E623-3843-9649-7144616D27E9}" type="pres">
      <dgm:prSet presAssocID="{0A4A9ACB-3300-C247-8253-6FB53F064C93}" presName="sibTrans" presStyleLbl="sibTrans2D1" presStyleIdx="1" presStyleCnt="7"/>
      <dgm:spPr/>
      <dgm:t>
        <a:bodyPr/>
        <a:lstStyle/>
        <a:p>
          <a:endParaRPr lang="en-US"/>
        </a:p>
      </dgm:t>
    </dgm:pt>
    <dgm:pt modelId="{E45CE302-30FC-BD48-93F5-121C27F78DA5}" type="pres">
      <dgm:prSet presAssocID="{F05D0D99-F1E3-3848-B5B9-956FA3BE7D3B}" presName="middleNode" presStyleCnt="0"/>
      <dgm:spPr/>
      <dgm:t>
        <a:bodyPr/>
        <a:lstStyle/>
        <a:p>
          <a:endParaRPr lang="en-US"/>
        </a:p>
      </dgm:t>
    </dgm:pt>
    <dgm:pt modelId="{30534063-CCBC-B446-955C-C7EC98818943}" type="pres">
      <dgm:prSet presAssocID="{F05D0D99-F1E3-3848-B5B9-956FA3BE7D3B}" presName="padding" presStyleLbl="node1" presStyleIdx="1" presStyleCnt="8"/>
      <dgm:spPr/>
      <dgm:t>
        <a:bodyPr/>
        <a:lstStyle/>
        <a:p>
          <a:endParaRPr lang="en-US"/>
        </a:p>
      </dgm:t>
    </dgm:pt>
    <dgm:pt modelId="{7707F337-7CE3-BD40-B64C-C0FF56A8DD0E}" type="pres">
      <dgm:prSet presAssocID="{F05D0D99-F1E3-3848-B5B9-956FA3BE7D3B}" presName="shape" presStyleLbl="node1" presStyleIdx="2" presStyleCnt="8" custScaleX="148462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B81387-6C75-D74E-9438-E6056232F542}" type="pres">
      <dgm:prSet presAssocID="{CAAC963F-D017-6646-A163-0A35A3721A24}" presName="sibTrans" presStyleLbl="sibTrans2D1" presStyleIdx="2" presStyleCnt="7"/>
      <dgm:spPr/>
      <dgm:t>
        <a:bodyPr/>
        <a:lstStyle/>
        <a:p>
          <a:endParaRPr lang="en-US"/>
        </a:p>
      </dgm:t>
    </dgm:pt>
    <dgm:pt modelId="{2D334F0D-7A22-A84E-B6FE-5E8F6C1B33E9}" type="pres">
      <dgm:prSet presAssocID="{401BF838-80FC-3A45-9B9C-A6D3D7DEC71D}" presName="middleNode" presStyleCnt="0"/>
      <dgm:spPr/>
      <dgm:t>
        <a:bodyPr/>
        <a:lstStyle/>
        <a:p>
          <a:endParaRPr lang="en-US"/>
        </a:p>
      </dgm:t>
    </dgm:pt>
    <dgm:pt modelId="{2E5D8773-BFC8-1A4E-A361-F0FD62AD404E}" type="pres">
      <dgm:prSet presAssocID="{401BF838-80FC-3A45-9B9C-A6D3D7DEC71D}" presName="padding" presStyleLbl="node1" presStyleIdx="2" presStyleCnt="8"/>
      <dgm:spPr/>
      <dgm:t>
        <a:bodyPr/>
        <a:lstStyle/>
        <a:p>
          <a:endParaRPr lang="en-US"/>
        </a:p>
      </dgm:t>
    </dgm:pt>
    <dgm:pt modelId="{35C26490-6BC3-224A-AE77-3E7D7AB42E4E}" type="pres">
      <dgm:prSet presAssocID="{401BF838-80FC-3A45-9B9C-A6D3D7DEC71D}" presName="shape" presStyleLbl="node1" presStyleIdx="3" presStyleCnt="8" custScaleX="133177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F0029-63F6-A547-8E01-F670199B57B6}" type="pres">
      <dgm:prSet presAssocID="{9255944B-5F6A-E64B-9F44-8AAA38F2530C}" presName="sibTrans" presStyleLbl="sibTrans2D1" presStyleIdx="3" presStyleCnt="7"/>
      <dgm:spPr/>
      <dgm:t>
        <a:bodyPr/>
        <a:lstStyle/>
        <a:p>
          <a:endParaRPr lang="en-US"/>
        </a:p>
      </dgm:t>
    </dgm:pt>
    <dgm:pt modelId="{64C758A1-260F-6244-97A2-8DD38C9D13D8}" type="pres">
      <dgm:prSet presAssocID="{8BF1F7C0-804F-E445-80A4-389D6BFF81C4}" presName="middleNode" presStyleCnt="0"/>
      <dgm:spPr/>
      <dgm:t>
        <a:bodyPr/>
        <a:lstStyle/>
        <a:p>
          <a:endParaRPr lang="en-US"/>
        </a:p>
      </dgm:t>
    </dgm:pt>
    <dgm:pt modelId="{68E9BF67-BFEF-1D47-9422-AF67CC22CE25}" type="pres">
      <dgm:prSet presAssocID="{8BF1F7C0-804F-E445-80A4-389D6BFF81C4}" presName="padding" presStyleLbl="node1" presStyleIdx="3" presStyleCnt="8"/>
      <dgm:spPr/>
      <dgm:t>
        <a:bodyPr/>
        <a:lstStyle/>
        <a:p>
          <a:endParaRPr lang="en-US"/>
        </a:p>
      </dgm:t>
    </dgm:pt>
    <dgm:pt modelId="{684118A6-7A71-4240-829D-048F905ACA57}" type="pres">
      <dgm:prSet presAssocID="{8BF1F7C0-804F-E445-80A4-389D6BFF81C4}" presName="shape" presStyleLbl="node1" presStyleIdx="4" presStyleCnt="8" custScaleX="141954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84EEC0-8140-A148-BB53-49176517D957}" type="pres">
      <dgm:prSet presAssocID="{E8E84D03-64AF-DF4F-A5DE-1F0A9037BC9E}" presName="sibTrans" presStyleLbl="sibTrans2D1" presStyleIdx="4" presStyleCnt="7"/>
      <dgm:spPr/>
      <dgm:t>
        <a:bodyPr/>
        <a:lstStyle/>
        <a:p>
          <a:endParaRPr lang="en-US"/>
        </a:p>
      </dgm:t>
    </dgm:pt>
    <dgm:pt modelId="{67B6FC51-E2C9-AD43-8436-72D628B06678}" type="pres">
      <dgm:prSet presAssocID="{2EB80EF4-241C-394F-9B8D-B4C5B42730A8}" presName="middleNode" presStyleCnt="0"/>
      <dgm:spPr/>
      <dgm:t>
        <a:bodyPr/>
        <a:lstStyle/>
        <a:p>
          <a:endParaRPr lang="en-US"/>
        </a:p>
      </dgm:t>
    </dgm:pt>
    <dgm:pt modelId="{5A6AADAF-D2EA-2E40-87D0-7F9A1C22FD75}" type="pres">
      <dgm:prSet presAssocID="{2EB80EF4-241C-394F-9B8D-B4C5B42730A8}" presName="padding" presStyleLbl="node1" presStyleIdx="4" presStyleCnt="8"/>
      <dgm:spPr/>
      <dgm:t>
        <a:bodyPr/>
        <a:lstStyle/>
        <a:p>
          <a:endParaRPr lang="en-US"/>
        </a:p>
      </dgm:t>
    </dgm:pt>
    <dgm:pt modelId="{57E8DB7D-1FEC-E74E-8647-F64BF509981D}" type="pres">
      <dgm:prSet presAssocID="{2EB80EF4-241C-394F-9B8D-B4C5B42730A8}" presName="shape" presStyleLbl="node1" presStyleIdx="5" presStyleCnt="8" custScaleX="141954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729F42-5F23-E34D-9492-3A41A175F76A}" type="pres">
      <dgm:prSet presAssocID="{2C3FC0F9-48B2-FC45-95B5-7794A17D204A}" presName="sibTrans" presStyleLbl="sibTrans2D1" presStyleIdx="5" presStyleCnt="7"/>
      <dgm:spPr/>
      <dgm:t>
        <a:bodyPr/>
        <a:lstStyle/>
        <a:p>
          <a:endParaRPr lang="en-US"/>
        </a:p>
      </dgm:t>
    </dgm:pt>
    <dgm:pt modelId="{389980FB-BDB6-6249-AE4B-D66FD9071F33}" type="pres">
      <dgm:prSet presAssocID="{F17A8BEB-A0A8-604B-B40F-1EFA6F014C15}" presName="middleNode" presStyleCnt="0"/>
      <dgm:spPr/>
      <dgm:t>
        <a:bodyPr/>
        <a:lstStyle/>
        <a:p>
          <a:endParaRPr lang="en-US"/>
        </a:p>
      </dgm:t>
    </dgm:pt>
    <dgm:pt modelId="{A8EC26C1-9212-0C42-8379-AE0B7F982170}" type="pres">
      <dgm:prSet presAssocID="{F17A8BEB-A0A8-604B-B40F-1EFA6F014C15}" presName="padding" presStyleLbl="node1" presStyleIdx="5" presStyleCnt="8"/>
      <dgm:spPr/>
      <dgm:t>
        <a:bodyPr/>
        <a:lstStyle/>
        <a:p>
          <a:endParaRPr lang="en-US"/>
        </a:p>
      </dgm:t>
    </dgm:pt>
    <dgm:pt modelId="{CC1CE769-5CE1-884A-BE4F-74BB2E158621}" type="pres">
      <dgm:prSet presAssocID="{F17A8BEB-A0A8-604B-B40F-1EFA6F014C15}" presName="shape" presStyleLbl="node1" presStyleIdx="6" presStyleCnt="8" custScaleX="124400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F2EA67-D912-3245-9163-F5DDF92103F4}" type="pres">
      <dgm:prSet presAssocID="{D90B2B42-21D9-6F40-B7CE-F4045A98171D}" presName="sibTrans" presStyleLbl="sibTrans2D1" presStyleIdx="6" presStyleCnt="7"/>
      <dgm:spPr/>
      <dgm:t>
        <a:bodyPr/>
        <a:lstStyle/>
        <a:p>
          <a:endParaRPr lang="en-US"/>
        </a:p>
      </dgm:t>
    </dgm:pt>
    <dgm:pt modelId="{4D758A8E-96DE-D847-832C-B868C55D6BDB}" type="pres">
      <dgm:prSet presAssocID="{A592261D-4114-944D-BEF0-A68DC76C5C18}" presName="last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22A3634-3627-2942-8AC1-2AF0BBBE3C01}" srcId="{5DBDEC48-4630-2B49-B9DB-26452D057BBE}" destId="{F05D0D99-F1E3-3848-B5B9-956FA3BE7D3B}" srcOrd="2" destOrd="0" parTransId="{85D4E244-173F-574A-852F-5C039D1FD7FE}" sibTransId="{CAAC963F-D017-6646-A163-0A35A3721A24}"/>
    <dgm:cxn modelId="{B21B2446-0705-3843-A51B-AEEEDA48968D}" type="presOf" srcId="{5E3355C9-EF3D-B847-BC94-114451E90556}" destId="{14D8DB91-30DD-1F4B-9602-EACE316B8E7F}" srcOrd="0" destOrd="0" presId="urn:microsoft.com/office/officeart/2005/8/layout/bProcess2"/>
    <dgm:cxn modelId="{6F7393DB-DB71-9143-B68B-2F91437E1F9F}" srcId="{5DBDEC48-4630-2B49-B9DB-26452D057BBE}" destId="{2EB80EF4-241C-394F-9B8D-B4C5B42730A8}" srcOrd="5" destOrd="0" parTransId="{4D73BE8F-4744-2F40-A5F9-11DCBE3B9A3B}" sibTransId="{2C3FC0F9-48B2-FC45-95B5-7794A17D204A}"/>
    <dgm:cxn modelId="{0EDEC189-B975-A542-A1E4-376A5F5893C3}" type="presOf" srcId="{CAAC963F-D017-6646-A163-0A35A3721A24}" destId="{A4B81387-6C75-D74E-9438-E6056232F542}" srcOrd="0" destOrd="0" presId="urn:microsoft.com/office/officeart/2005/8/layout/bProcess2"/>
    <dgm:cxn modelId="{F06C96A2-E902-9141-AC38-FBB148B64F0D}" type="presOf" srcId="{0A4A9ACB-3300-C247-8253-6FB53F064C93}" destId="{7110291D-E623-3843-9649-7144616D27E9}" srcOrd="0" destOrd="0" presId="urn:microsoft.com/office/officeart/2005/8/layout/bProcess2"/>
    <dgm:cxn modelId="{032ECB69-FC88-BC46-B869-54A8DC593CFB}" type="presOf" srcId="{A592261D-4114-944D-BEF0-A68DC76C5C18}" destId="{4D758A8E-96DE-D847-832C-B868C55D6BDB}" srcOrd="0" destOrd="0" presId="urn:microsoft.com/office/officeart/2005/8/layout/bProcess2"/>
    <dgm:cxn modelId="{0FA14E19-190E-804C-A281-92081B1E8B9A}" type="presOf" srcId="{D90B2B42-21D9-6F40-B7CE-F4045A98171D}" destId="{64F2EA67-D912-3245-9163-F5DDF92103F4}" srcOrd="0" destOrd="0" presId="urn:microsoft.com/office/officeart/2005/8/layout/bProcess2"/>
    <dgm:cxn modelId="{A32F3927-58AE-F547-9CE6-6BC2946ECB08}" type="presOf" srcId="{5DBDEC48-4630-2B49-B9DB-26452D057BBE}" destId="{7B897359-AD65-BE48-99CB-DC9A56C3E1B5}" srcOrd="0" destOrd="0" presId="urn:microsoft.com/office/officeart/2005/8/layout/bProcess2"/>
    <dgm:cxn modelId="{BF2975CB-23DB-F341-B561-A01C1186DEBA}" type="presOf" srcId="{E6A1F810-DF85-5B4B-BD7B-4FD12E02DB7C}" destId="{AB834737-CE83-3143-83D9-F0D9AAC36C9A}" srcOrd="0" destOrd="0" presId="urn:microsoft.com/office/officeart/2005/8/layout/bProcess2"/>
    <dgm:cxn modelId="{3513AF6B-037A-6240-A2C3-2579FB8630BD}" srcId="{5DBDEC48-4630-2B49-B9DB-26452D057BBE}" destId="{A592261D-4114-944D-BEF0-A68DC76C5C18}" srcOrd="7" destOrd="0" parTransId="{82D7E80A-E1A7-4540-BF1E-A1D346EB5C4E}" sibTransId="{3412D4F4-633D-7B48-A791-24ECE274ADE9}"/>
    <dgm:cxn modelId="{7D89940F-2A5F-864F-BEA9-3750AF1FD0BB}" type="presOf" srcId="{F17A8BEB-A0A8-604B-B40F-1EFA6F014C15}" destId="{CC1CE769-5CE1-884A-BE4F-74BB2E158621}" srcOrd="0" destOrd="0" presId="urn:microsoft.com/office/officeart/2005/8/layout/bProcess2"/>
    <dgm:cxn modelId="{BD909FF7-5322-5540-BD37-0195C2DAAA59}" type="presOf" srcId="{E8E84D03-64AF-DF4F-A5DE-1F0A9037BC9E}" destId="{6A84EEC0-8140-A148-BB53-49176517D957}" srcOrd="0" destOrd="0" presId="urn:microsoft.com/office/officeart/2005/8/layout/bProcess2"/>
    <dgm:cxn modelId="{D269E258-3769-B849-B7DA-1CA12B852FC7}" type="presOf" srcId="{2C3FC0F9-48B2-FC45-95B5-7794A17D204A}" destId="{60729F42-5F23-E34D-9492-3A41A175F76A}" srcOrd="0" destOrd="0" presId="urn:microsoft.com/office/officeart/2005/8/layout/bProcess2"/>
    <dgm:cxn modelId="{1BD95FF6-0DC1-B045-9832-F7BFCEF8FEB5}" type="presOf" srcId="{9255944B-5F6A-E64B-9F44-8AAA38F2530C}" destId="{F3AF0029-63F6-A547-8E01-F670199B57B6}" srcOrd="0" destOrd="0" presId="urn:microsoft.com/office/officeart/2005/8/layout/bProcess2"/>
    <dgm:cxn modelId="{D770CF27-61A6-6B4F-B2B5-9F06CAC1DCB8}" srcId="{5DBDEC48-4630-2B49-B9DB-26452D057BBE}" destId="{8BF1F7C0-804F-E445-80A4-389D6BFF81C4}" srcOrd="4" destOrd="0" parTransId="{F844A2A3-056F-684C-A44D-85FF27CCE1BF}" sibTransId="{E8E84D03-64AF-DF4F-A5DE-1F0A9037BC9E}"/>
    <dgm:cxn modelId="{D4794A5C-7240-C84B-B963-B9A9B4C718F7}" srcId="{5DBDEC48-4630-2B49-B9DB-26452D057BBE}" destId="{401BF838-80FC-3A45-9B9C-A6D3D7DEC71D}" srcOrd="3" destOrd="0" parTransId="{E43F5AE5-4CED-C44C-A433-CA01E0F92099}" sibTransId="{9255944B-5F6A-E64B-9F44-8AAA38F2530C}"/>
    <dgm:cxn modelId="{17AD5AA2-BEFE-BE4E-BCA8-7AD25A3376CC}" srcId="{5DBDEC48-4630-2B49-B9DB-26452D057BBE}" destId="{E6A1F810-DF85-5B4B-BD7B-4FD12E02DB7C}" srcOrd="0" destOrd="0" parTransId="{41535655-3875-6044-8A3D-A506954A6955}" sibTransId="{5E3355C9-EF3D-B847-BC94-114451E90556}"/>
    <dgm:cxn modelId="{480FFDD7-2EE6-B548-9115-D5E4AB2CBE01}" type="presOf" srcId="{8BF1F7C0-804F-E445-80A4-389D6BFF81C4}" destId="{684118A6-7A71-4240-829D-048F905ACA57}" srcOrd="0" destOrd="0" presId="urn:microsoft.com/office/officeart/2005/8/layout/bProcess2"/>
    <dgm:cxn modelId="{D32C5E93-E6A1-1F43-BFA7-4508C44E33F4}" type="presOf" srcId="{401BF838-80FC-3A45-9B9C-A6D3D7DEC71D}" destId="{35C26490-6BC3-224A-AE77-3E7D7AB42E4E}" srcOrd="0" destOrd="0" presId="urn:microsoft.com/office/officeart/2005/8/layout/bProcess2"/>
    <dgm:cxn modelId="{93DD5909-24BF-3841-9318-B8E86A077BB3}" type="presOf" srcId="{F05D0D99-F1E3-3848-B5B9-956FA3BE7D3B}" destId="{7707F337-7CE3-BD40-B64C-C0FF56A8DD0E}" srcOrd="0" destOrd="0" presId="urn:microsoft.com/office/officeart/2005/8/layout/bProcess2"/>
    <dgm:cxn modelId="{2104E945-1EAC-B244-9877-DACBE6573924}" srcId="{5DBDEC48-4630-2B49-B9DB-26452D057BBE}" destId="{BD7E56D0-A4DE-6344-A11C-80D701E6F9E4}" srcOrd="1" destOrd="0" parTransId="{A04EF1DE-EA65-134E-B102-2474F5000009}" sibTransId="{0A4A9ACB-3300-C247-8253-6FB53F064C93}"/>
    <dgm:cxn modelId="{4265CC6B-66E6-1C44-8C3D-B0FA34A9A490}" type="presOf" srcId="{2EB80EF4-241C-394F-9B8D-B4C5B42730A8}" destId="{57E8DB7D-1FEC-E74E-8647-F64BF509981D}" srcOrd="0" destOrd="0" presId="urn:microsoft.com/office/officeart/2005/8/layout/bProcess2"/>
    <dgm:cxn modelId="{4D800A77-3024-E146-895E-F0F44A8476BA}" srcId="{5DBDEC48-4630-2B49-B9DB-26452D057BBE}" destId="{F17A8BEB-A0A8-604B-B40F-1EFA6F014C15}" srcOrd="6" destOrd="0" parTransId="{A58318B4-7693-E24D-8E7B-C84BB2ECEC12}" sibTransId="{D90B2B42-21D9-6F40-B7CE-F4045A98171D}"/>
    <dgm:cxn modelId="{347948C5-F7FB-5F4E-81C8-810D1182701C}" type="presOf" srcId="{BD7E56D0-A4DE-6344-A11C-80D701E6F9E4}" destId="{30FC4BE4-CEB1-EF4A-8AAB-E46C3930F92F}" srcOrd="0" destOrd="0" presId="urn:microsoft.com/office/officeart/2005/8/layout/bProcess2"/>
    <dgm:cxn modelId="{CB54A12D-24FE-564F-9B4C-5F7A3681C063}" type="presParOf" srcId="{7B897359-AD65-BE48-99CB-DC9A56C3E1B5}" destId="{AB834737-CE83-3143-83D9-F0D9AAC36C9A}" srcOrd="0" destOrd="0" presId="urn:microsoft.com/office/officeart/2005/8/layout/bProcess2"/>
    <dgm:cxn modelId="{6EB84F3D-6415-194D-9CD1-5261BE8332D0}" type="presParOf" srcId="{7B897359-AD65-BE48-99CB-DC9A56C3E1B5}" destId="{14D8DB91-30DD-1F4B-9602-EACE316B8E7F}" srcOrd="1" destOrd="0" presId="urn:microsoft.com/office/officeart/2005/8/layout/bProcess2"/>
    <dgm:cxn modelId="{3DED3ED6-8083-1B47-BFAA-C19CEE80B4A2}" type="presParOf" srcId="{7B897359-AD65-BE48-99CB-DC9A56C3E1B5}" destId="{5ECBE732-43C1-D84B-9307-293CB0400E7D}" srcOrd="2" destOrd="0" presId="urn:microsoft.com/office/officeart/2005/8/layout/bProcess2"/>
    <dgm:cxn modelId="{D7A06E7F-B320-1B45-B89F-07131433D8B3}" type="presParOf" srcId="{5ECBE732-43C1-D84B-9307-293CB0400E7D}" destId="{BE2E9863-0ED2-A645-A0E5-D8AC4E4E9B87}" srcOrd="0" destOrd="0" presId="urn:microsoft.com/office/officeart/2005/8/layout/bProcess2"/>
    <dgm:cxn modelId="{BC3B86A3-F478-3645-B934-D4CE37AEEDCF}" type="presParOf" srcId="{5ECBE732-43C1-D84B-9307-293CB0400E7D}" destId="{30FC4BE4-CEB1-EF4A-8AAB-E46C3930F92F}" srcOrd="1" destOrd="0" presId="urn:microsoft.com/office/officeart/2005/8/layout/bProcess2"/>
    <dgm:cxn modelId="{4C926686-F676-FF49-BB1A-9CD4AFF13AB6}" type="presParOf" srcId="{7B897359-AD65-BE48-99CB-DC9A56C3E1B5}" destId="{7110291D-E623-3843-9649-7144616D27E9}" srcOrd="3" destOrd="0" presId="urn:microsoft.com/office/officeart/2005/8/layout/bProcess2"/>
    <dgm:cxn modelId="{86B71056-116D-BF43-9C7C-09AE71C33EA7}" type="presParOf" srcId="{7B897359-AD65-BE48-99CB-DC9A56C3E1B5}" destId="{E45CE302-30FC-BD48-93F5-121C27F78DA5}" srcOrd="4" destOrd="0" presId="urn:microsoft.com/office/officeart/2005/8/layout/bProcess2"/>
    <dgm:cxn modelId="{C7D505D3-D768-034E-B352-40ED5D6CC676}" type="presParOf" srcId="{E45CE302-30FC-BD48-93F5-121C27F78DA5}" destId="{30534063-CCBC-B446-955C-C7EC98818943}" srcOrd="0" destOrd="0" presId="urn:microsoft.com/office/officeart/2005/8/layout/bProcess2"/>
    <dgm:cxn modelId="{F55D6DA9-9231-4D40-A3F2-3AFE7360939B}" type="presParOf" srcId="{E45CE302-30FC-BD48-93F5-121C27F78DA5}" destId="{7707F337-7CE3-BD40-B64C-C0FF56A8DD0E}" srcOrd="1" destOrd="0" presId="urn:microsoft.com/office/officeart/2005/8/layout/bProcess2"/>
    <dgm:cxn modelId="{B8FE2F54-BA29-3B4B-A95A-B04E58E75536}" type="presParOf" srcId="{7B897359-AD65-BE48-99CB-DC9A56C3E1B5}" destId="{A4B81387-6C75-D74E-9438-E6056232F542}" srcOrd="5" destOrd="0" presId="urn:microsoft.com/office/officeart/2005/8/layout/bProcess2"/>
    <dgm:cxn modelId="{BDF585AE-F9DE-3742-A307-027A22962CD8}" type="presParOf" srcId="{7B897359-AD65-BE48-99CB-DC9A56C3E1B5}" destId="{2D334F0D-7A22-A84E-B6FE-5E8F6C1B33E9}" srcOrd="6" destOrd="0" presId="urn:microsoft.com/office/officeart/2005/8/layout/bProcess2"/>
    <dgm:cxn modelId="{56264686-6AFF-5C42-A200-F52076EFAAC3}" type="presParOf" srcId="{2D334F0D-7A22-A84E-B6FE-5E8F6C1B33E9}" destId="{2E5D8773-BFC8-1A4E-A361-F0FD62AD404E}" srcOrd="0" destOrd="0" presId="urn:microsoft.com/office/officeart/2005/8/layout/bProcess2"/>
    <dgm:cxn modelId="{47BEF934-9D65-3142-BECD-74FD69A2BE9C}" type="presParOf" srcId="{2D334F0D-7A22-A84E-B6FE-5E8F6C1B33E9}" destId="{35C26490-6BC3-224A-AE77-3E7D7AB42E4E}" srcOrd="1" destOrd="0" presId="urn:microsoft.com/office/officeart/2005/8/layout/bProcess2"/>
    <dgm:cxn modelId="{8BE5EC84-1828-E44B-9FD1-4F0DED8228AE}" type="presParOf" srcId="{7B897359-AD65-BE48-99CB-DC9A56C3E1B5}" destId="{F3AF0029-63F6-A547-8E01-F670199B57B6}" srcOrd="7" destOrd="0" presId="urn:microsoft.com/office/officeart/2005/8/layout/bProcess2"/>
    <dgm:cxn modelId="{0E977044-6855-4B40-811E-E5862EF5E0CF}" type="presParOf" srcId="{7B897359-AD65-BE48-99CB-DC9A56C3E1B5}" destId="{64C758A1-260F-6244-97A2-8DD38C9D13D8}" srcOrd="8" destOrd="0" presId="urn:microsoft.com/office/officeart/2005/8/layout/bProcess2"/>
    <dgm:cxn modelId="{129D3E6E-99BE-A74E-B7DC-21C48EF63AB7}" type="presParOf" srcId="{64C758A1-260F-6244-97A2-8DD38C9D13D8}" destId="{68E9BF67-BFEF-1D47-9422-AF67CC22CE25}" srcOrd="0" destOrd="0" presId="urn:microsoft.com/office/officeart/2005/8/layout/bProcess2"/>
    <dgm:cxn modelId="{81CDB207-D1C1-E641-A953-055E69FBC313}" type="presParOf" srcId="{64C758A1-260F-6244-97A2-8DD38C9D13D8}" destId="{684118A6-7A71-4240-829D-048F905ACA57}" srcOrd="1" destOrd="0" presId="urn:microsoft.com/office/officeart/2005/8/layout/bProcess2"/>
    <dgm:cxn modelId="{DB10EBFD-CBE7-C74F-B999-DA9EB273F8EA}" type="presParOf" srcId="{7B897359-AD65-BE48-99CB-DC9A56C3E1B5}" destId="{6A84EEC0-8140-A148-BB53-49176517D957}" srcOrd="9" destOrd="0" presId="urn:microsoft.com/office/officeart/2005/8/layout/bProcess2"/>
    <dgm:cxn modelId="{86B881F1-182D-CF4F-8D48-E3723F0E842C}" type="presParOf" srcId="{7B897359-AD65-BE48-99CB-DC9A56C3E1B5}" destId="{67B6FC51-E2C9-AD43-8436-72D628B06678}" srcOrd="10" destOrd="0" presId="urn:microsoft.com/office/officeart/2005/8/layout/bProcess2"/>
    <dgm:cxn modelId="{9C770D3B-EEE1-C642-A7CB-26F9F98D8A35}" type="presParOf" srcId="{67B6FC51-E2C9-AD43-8436-72D628B06678}" destId="{5A6AADAF-D2EA-2E40-87D0-7F9A1C22FD75}" srcOrd="0" destOrd="0" presId="urn:microsoft.com/office/officeart/2005/8/layout/bProcess2"/>
    <dgm:cxn modelId="{79912FDD-D05A-F84F-923C-71D80027BBD5}" type="presParOf" srcId="{67B6FC51-E2C9-AD43-8436-72D628B06678}" destId="{57E8DB7D-1FEC-E74E-8647-F64BF509981D}" srcOrd="1" destOrd="0" presId="urn:microsoft.com/office/officeart/2005/8/layout/bProcess2"/>
    <dgm:cxn modelId="{E4CDE2EE-E6B6-E04B-9CAC-CF61951D19A0}" type="presParOf" srcId="{7B897359-AD65-BE48-99CB-DC9A56C3E1B5}" destId="{60729F42-5F23-E34D-9492-3A41A175F76A}" srcOrd="11" destOrd="0" presId="urn:microsoft.com/office/officeart/2005/8/layout/bProcess2"/>
    <dgm:cxn modelId="{61C56D93-A93E-3245-B21E-667BFC199E27}" type="presParOf" srcId="{7B897359-AD65-BE48-99CB-DC9A56C3E1B5}" destId="{389980FB-BDB6-6249-AE4B-D66FD9071F33}" srcOrd="12" destOrd="0" presId="urn:microsoft.com/office/officeart/2005/8/layout/bProcess2"/>
    <dgm:cxn modelId="{790E66A6-02D0-A14E-B0CA-C2310DF4534E}" type="presParOf" srcId="{389980FB-BDB6-6249-AE4B-D66FD9071F33}" destId="{A8EC26C1-9212-0C42-8379-AE0B7F982170}" srcOrd="0" destOrd="0" presId="urn:microsoft.com/office/officeart/2005/8/layout/bProcess2"/>
    <dgm:cxn modelId="{E42F0A88-66FC-A94B-B58E-C4529371B3FD}" type="presParOf" srcId="{389980FB-BDB6-6249-AE4B-D66FD9071F33}" destId="{CC1CE769-5CE1-884A-BE4F-74BB2E158621}" srcOrd="1" destOrd="0" presId="urn:microsoft.com/office/officeart/2005/8/layout/bProcess2"/>
    <dgm:cxn modelId="{BDE2C33A-399A-0E43-83E9-CD198318A29D}" type="presParOf" srcId="{7B897359-AD65-BE48-99CB-DC9A56C3E1B5}" destId="{64F2EA67-D912-3245-9163-F5DDF92103F4}" srcOrd="13" destOrd="0" presId="urn:microsoft.com/office/officeart/2005/8/layout/bProcess2"/>
    <dgm:cxn modelId="{1637FAED-7B91-B34F-BAB7-460EBC9E1537}" type="presParOf" srcId="{7B897359-AD65-BE48-99CB-DC9A56C3E1B5}" destId="{4D758A8E-96DE-D847-832C-B868C55D6BDB}" srcOrd="1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F6F772-F7A7-0641-96DE-C8272CBD41B2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8D1790-D6C0-154D-9148-5CF7A3568C39}">
      <dgm:prSet custT="1"/>
      <dgm:spPr/>
      <dgm:t>
        <a:bodyPr/>
        <a:lstStyle/>
        <a:p>
          <a:pPr rtl="0"/>
          <a:r>
            <a:rPr lang="en-US" sz="2400" b="1" dirty="0" smtClean="0">
              <a:latin typeface="+mj-lt"/>
            </a:rPr>
            <a:t>Original scheme</a:t>
          </a:r>
          <a:endParaRPr lang="en-US" sz="2400" b="1" dirty="0">
            <a:latin typeface="+mj-lt"/>
          </a:endParaRPr>
        </a:p>
      </dgm:t>
    </dgm:pt>
    <dgm:pt modelId="{E793AF29-0B4E-C54F-9EE7-C987046E6094}" type="parTrans" cxnId="{7B96A900-5DF0-C54E-B4F0-D9452785C61B}">
      <dgm:prSet/>
      <dgm:spPr/>
      <dgm:t>
        <a:bodyPr/>
        <a:lstStyle/>
        <a:p>
          <a:endParaRPr lang="en-US"/>
        </a:p>
      </dgm:t>
    </dgm:pt>
    <dgm:pt modelId="{9C3D6A65-2FD0-194A-8561-922B62B1EF21}" type="sibTrans" cxnId="{7B96A900-5DF0-C54E-B4F0-D9452785C61B}">
      <dgm:prSet/>
      <dgm:spPr/>
      <dgm:t>
        <a:bodyPr/>
        <a:lstStyle/>
        <a:p>
          <a:endParaRPr lang="en-US"/>
        </a:p>
      </dgm:t>
    </dgm:pt>
    <dgm:pt modelId="{173238C7-7657-BB40-85FC-81A6E54C0B17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Up to eight printable characters in length</a:t>
          </a:r>
          <a:endParaRPr lang="en-US" sz="1600" b="0" dirty="0">
            <a:latin typeface="+mj-lt"/>
          </a:endParaRPr>
        </a:p>
      </dgm:t>
    </dgm:pt>
    <dgm:pt modelId="{EA73D347-2827-4D4A-9224-BCCA62B3F6C7}" type="parTrans" cxnId="{3DCCA133-F23D-5745-AE93-B212844BC72B}">
      <dgm:prSet/>
      <dgm:spPr/>
      <dgm:t>
        <a:bodyPr/>
        <a:lstStyle/>
        <a:p>
          <a:endParaRPr lang="en-US"/>
        </a:p>
      </dgm:t>
    </dgm:pt>
    <dgm:pt modelId="{0929F8A8-BBBE-7B4E-A224-7207904287D9}" type="sibTrans" cxnId="{3DCCA133-F23D-5745-AE93-B212844BC72B}">
      <dgm:prSet/>
      <dgm:spPr/>
      <dgm:t>
        <a:bodyPr/>
        <a:lstStyle/>
        <a:p>
          <a:endParaRPr lang="en-US"/>
        </a:p>
      </dgm:t>
    </dgm:pt>
    <dgm:pt modelId="{7F9945B0-63E8-4D4A-AEA4-2DA2ACE3064F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12-bit salt used to modify DES encryption into a one-way hash function</a:t>
          </a:r>
          <a:endParaRPr lang="en-US" sz="1600" b="0" dirty="0">
            <a:latin typeface="+mj-lt"/>
          </a:endParaRPr>
        </a:p>
      </dgm:t>
    </dgm:pt>
    <dgm:pt modelId="{FB7EA9F2-ACD0-244C-BB00-8510F670992B}" type="parTrans" cxnId="{22A818E0-291B-F74B-8100-5D1A2B7F6C9C}">
      <dgm:prSet/>
      <dgm:spPr/>
      <dgm:t>
        <a:bodyPr/>
        <a:lstStyle/>
        <a:p>
          <a:endParaRPr lang="en-US"/>
        </a:p>
      </dgm:t>
    </dgm:pt>
    <dgm:pt modelId="{A61F4FE4-3CEB-564A-A091-EA096B1FB50F}" type="sibTrans" cxnId="{22A818E0-291B-F74B-8100-5D1A2B7F6C9C}">
      <dgm:prSet/>
      <dgm:spPr/>
      <dgm:t>
        <a:bodyPr/>
        <a:lstStyle/>
        <a:p>
          <a:endParaRPr lang="en-US"/>
        </a:p>
      </dgm:t>
    </dgm:pt>
    <dgm:pt modelId="{9B942200-65F8-5B4A-9814-49274D7AC1A1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Zero value repeatedly encrypted 25 times</a:t>
          </a:r>
          <a:endParaRPr lang="en-US" sz="1600" b="0" dirty="0">
            <a:latin typeface="+mj-lt"/>
          </a:endParaRPr>
        </a:p>
      </dgm:t>
    </dgm:pt>
    <dgm:pt modelId="{63C028AC-0C26-0F4C-B82C-1B1A4A97CEAC}" type="parTrans" cxnId="{6F8CDC24-3B22-904D-88C2-D88120B11ACB}">
      <dgm:prSet/>
      <dgm:spPr/>
      <dgm:t>
        <a:bodyPr/>
        <a:lstStyle/>
        <a:p>
          <a:endParaRPr lang="en-US"/>
        </a:p>
      </dgm:t>
    </dgm:pt>
    <dgm:pt modelId="{474D7A8B-2F8D-E449-8228-84C61BB7ADA3}" type="sibTrans" cxnId="{6F8CDC24-3B22-904D-88C2-D88120B11ACB}">
      <dgm:prSet/>
      <dgm:spPr/>
      <dgm:t>
        <a:bodyPr/>
        <a:lstStyle/>
        <a:p>
          <a:endParaRPr lang="en-US"/>
        </a:p>
      </dgm:t>
    </dgm:pt>
    <dgm:pt modelId="{CBC6E7D0-C696-0647-AE19-8144FAB6BC06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Output translated to 11 character sequence</a:t>
          </a:r>
          <a:endParaRPr lang="en-US" sz="1600" b="0" dirty="0">
            <a:latin typeface="+mj-lt"/>
          </a:endParaRPr>
        </a:p>
      </dgm:t>
    </dgm:pt>
    <dgm:pt modelId="{0AA81869-55DC-2643-B931-D364E65058D0}" type="parTrans" cxnId="{30D75338-8AE0-7C4E-A19F-C3867441D44A}">
      <dgm:prSet/>
      <dgm:spPr/>
      <dgm:t>
        <a:bodyPr/>
        <a:lstStyle/>
        <a:p>
          <a:endParaRPr lang="en-US"/>
        </a:p>
      </dgm:t>
    </dgm:pt>
    <dgm:pt modelId="{9B00934B-A3C6-C940-B650-73AE015DAFAF}" type="sibTrans" cxnId="{30D75338-8AE0-7C4E-A19F-C3867441D44A}">
      <dgm:prSet/>
      <dgm:spPr/>
      <dgm:t>
        <a:bodyPr/>
        <a:lstStyle/>
        <a:p>
          <a:endParaRPr lang="en-US"/>
        </a:p>
      </dgm:t>
    </dgm:pt>
    <dgm:pt modelId="{BA11EC01-E4F2-A34D-963B-C824AF749423}">
      <dgm:prSet custT="1"/>
      <dgm:spPr/>
      <dgm:t>
        <a:bodyPr/>
        <a:lstStyle/>
        <a:p>
          <a:pPr rtl="0"/>
          <a:r>
            <a:rPr lang="en-US" sz="2400" b="1" dirty="0" smtClean="0">
              <a:latin typeface="+mj-lt"/>
            </a:rPr>
            <a:t>Now regarded as inadequate</a:t>
          </a:r>
          <a:endParaRPr lang="en-US" sz="2400" b="1" dirty="0">
            <a:latin typeface="+mj-lt"/>
          </a:endParaRPr>
        </a:p>
      </dgm:t>
    </dgm:pt>
    <dgm:pt modelId="{93448B93-294A-D947-9FC0-4D20EF0E5BA3}" type="parTrans" cxnId="{582DE883-73AF-8042-9856-C427218B4F75}">
      <dgm:prSet/>
      <dgm:spPr/>
      <dgm:t>
        <a:bodyPr/>
        <a:lstStyle/>
        <a:p>
          <a:endParaRPr lang="en-US"/>
        </a:p>
      </dgm:t>
    </dgm:pt>
    <dgm:pt modelId="{63E6D68C-463B-E74F-A59E-E52FCDE5E711}" type="sibTrans" cxnId="{582DE883-73AF-8042-9856-C427218B4F75}">
      <dgm:prSet/>
      <dgm:spPr/>
      <dgm:t>
        <a:bodyPr/>
        <a:lstStyle/>
        <a:p>
          <a:endParaRPr lang="en-US"/>
        </a:p>
      </dgm:t>
    </dgm:pt>
    <dgm:pt modelId="{B0B8CD3C-BEED-0B4F-8696-FDC1B74C473A}">
      <dgm:prSet custT="1"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Still often required for compatibility with existing account management software or multivendor environments</a:t>
          </a:r>
          <a:endParaRPr lang="en-US" sz="1600" b="0" dirty="0">
            <a:latin typeface="+mj-lt"/>
          </a:endParaRPr>
        </a:p>
      </dgm:t>
    </dgm:pt>
    <dgm:pt modelId="{97C94D3E-5EF1-6641-9DEA-C7336998F047}" type="parTrans" cxnId="{4279E078-0F52-5942-AA7D-229289BDF95F}">
      <dgm:prSet/>
      <dgm:spPr/>
      <dgm:t>
        <a:bodyPr/>
        <a:lstStyle/>
        <a:p>
          <a:endParaRPr lang="en-US"/>
        </a:p>
      </dgm:t>
    </dgm:pt>
    <dgm:pt modelId="{6FAF576A-F1FF-7E47-9C5B-2D2291AB352B}" type="sibTrans" cxnId="{4279E078-0F52-5942-AA7D-229289BDF95F}">
      <dgm:prSet/>
      <dgm:spPr/>
      <dgm:t>
        <a:bodyPr/>
        <a:lstStyle/>
        <a:p>
          <a:endParaRPr lang="en-US"/>
        </a:p>
      </dgm:t>
    </dgm:pt>
    <dgm:pt modelId="{080EF229-5013-1D49-A4CB-48E8EA20FCD4}" type="pres">
      <dgm:prSet presAssocID="{C0F6F772-F7A7-0641-96DE-C8272CBD41B2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B94E973-0463-3F47-82D1-505F7E3AE315}" type="pres">
      <dgm:prSet presAssocID="{288D1790-D6C0-154D-9148-5CF7A3568C39}" presName="upArrow" presStyleLbl="node1" presStyleIdx="0" presStyleCnt="2"/>
      <dgm:spPr/>
    </dgm:pt>
    <dgm:pt modelId="{3BD196A2-31F0-4C4B-81E7-1FDB6BBAB15E}" type="pres">
      <dgm:prSet presAssocID="{288D1790-D6C0-154D-9148-5CF7A3568C39}" presName="upArrowText" presStyleLbl="revTx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5E2C7C-CF8C-FA49-A4AA-E90064661ACF}" type="pres">
      <dgm:prSet presAssocID="{BA11EC01-E4F2-A34D-963B-C824AF749423}" presName="downArrow" presStyleLbl="node1" presStyleIdx="1" presStyleCnt="2"/>
      <dgm:spPr/>
    </dgm:pt>
    <dgm:pt modelId="{DB09E3E5-F031-E245-BF1A-EE60BFD352E3}" type="pres">
      <dgm:prSet presAssocID="{BA11EC01-E4F2-A34D-963B-C824AF749423}" presName="downArrowText" presStyleLbl="revTx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B7EDFD-9138-6D48-AEC4-50E167CA326E}" type="presOf" srcId="{7F9945B0-63E8-4D4A-AEA4-2DA2ACE3064F}" destId="{3BD196A2-31F0-4C4B-81E7-1FDB6BBAB15E}" srcOrd="0" destOrd="2" presId="urn:microsoft.com/office/officeart/2005/8/layout/arrow4"/>
    <dgm:cxn modelId="{7B96A900-5DF0-C54E-B4F0-D9452785C61B}" srcId="{C0F6F772-F7A7-0641-96DE-C8272CBD41B2}" destId="{288D1790-D6C0-154D-9148-5CF7A3568C39}" srcOrd="0" destOrd="0" parTransId="{E793AF29-0B4E-C54F-9EE7-C987046E6094}" sibTransId="{9C3D6A65-2FD0-194A-8561-922B62B1EF21}"/>
    <dgm:cxn modelId="{0F8B31B4-B303-5C40-B64D-EB983415A77F}" type="presOf" srcId="{9B942200-65F8-5B4A-9814-49274D7AC1A1}" destId="{3BD196A2-31F0-4C4B-81E7-1FDB6BBAB15E}" srcOrd="0" destOrd="3" presId="urn:microsoft.com/office/officeart/2005/8/layout/arrow4"/>
    <dgm:cxn modelId="{2732FF0E-376C-7847-AB88-20A849A64E37}" type="presOf" srcId="{173238C7-7657-BB40-85FC-81A6E54C0B17}" destId="{3BD196A2-31F0-4C4B-81E7-1FDB6BBAB15E}" srcOrd="0" destOrd="1" presId="urn:microsoft.com/office/officeart/2005/8/layout/arrow4"/>
    <dgm:cxn modelId="{4279E078-0F52-5942-AA7D-229289BDF95F}" srcId="{BA11EC01-E4F2-A34D-963B-C824AF749423}" destId="{B0B8CD3C-BEED-0B4F-8696-FDC1B74C473A}" srcOrd="0" destOrd="0" parTransId="{97C94D3E-5EF1-6641-9DEA-C7336998F047}" sibTransId="{6FAF576A-F1FF-7E47-9C5B-2D2291AB352B}"/>
    <dgm:cxn modelId="{94667747-B6E8-474E-9879-E32BA9BA456C}" type="presOf" srcId="{CBC6E7D0-C696-0647-AE19-8144FAB6BC06}" destId="{3BD196A2-31F0-4C4B-81E7-1FDB6BBAB15E}" srcOrd="0" destOrd="4" presId="urn:microsoft.com/office/officeart/2005/8/layout/arrow4"/>
    <dgm:cxn modelId="{6F8CDC24-3B22-904D-88C2-D88120B11ACB}" srcId="{288D1790-D6C0-154D-9148-5CF7A3568C39}" destId="{9B942200-65F8-5B4A-9814-49274D7AC1A1}" srcOrd="2" destOrd="0" parTransId="{63C028AC-0C26-0F4C-B82C-1B1A4A97CEAC}" sibTransId="{474D7A8B-2F8D-E449-8228-84C61BB7ADA3}"/>
    <dgm:cxn modelId="{22A818E0-291B-F74B-8100-5D1A2B7F6C9C}" srcId="{288D1790-D6C0-154D-9148-5CF7A3568C39}" destId="{7F9945B0-63E8-4D4A-AEA4-2DA2ACE3064F}" srcOrd="1" destOrd="0" parTransId="{FB7EA9F2-ACD0-244C-BB00-8510F670992B}" sibTransId="{A61F4FE4-3CEB-564A-A091-EA096B1FB50F}"/>
    <dgm:cxn modelId="{332EA857-83ED-1C4F-A581-90A7D95278C1}" type="presOf" srcId="{BA11EC01-E4F2-A34D-963B-C824AF749423}" destId="{DB09E3E5-F031-E245-BF1A-EE60BFD352E3}" srcOrd="0" destOrd="0" presId="urn:microsoft.com/office/officeart/2005/8/layout/arrow4"/>
    <dgm:cxn modelId="{3DCCA133-F23D-5745-AE93-B212844BC72B}" srcId="{288D1790-D6C0-154D-9148-5CF7A3568C39}" destId="{173238C7-7657-BB40-85FC-81A6E54C0B17}" srcOrd="0" destOrd="0" parTransId="{EA73D347-2827-4D4A-9224-BCCA62B3F6C7}" sibTransId="{0929F8A8-BBBE-7B4E-A224-7207904287D9}"/>
    <dgm:cxn modelId="{30D75338-8AE0-7C4E-A19F-C3867441D44A}" srcId="{288D1790-D6C0-154D-9148-5CF7A3568C39}" destId="{CBC6E7D0-C696-0647-AE19-8144FAB6BC06}" srcOrd="3" destOrd="0" parTransId="{0AA81869-55DC-2643-B931-D364E65058D0}" sibTransId="{9B00934B-A3C6-C940-B650-73AE015DAFAF}"/>
    <dgm:cxn modelId="{98E0FE97-3D73-444E-B1AC-C356E2F263E1}" type="presOf" srcId="{C0F6F772-F7A7-0641-96DE-C8272CBD41B2}" destId="{080EF229-5013-1D49-A4CB-48E8EA20FCD4}" srcOrd="0" destOrd="0" presId="urn:microsoft.com/office/officeart/2005/8/layout/arrow4"/>
    <dgm:cxn modelId="{F8F27133-0E83-B847-A2EB-A5C332AF4413}" type="presOf" srcId="{288D1790-D6C0-154D-9148-5CF7A3568C39}" destId="{3BD196A2-31F0-4C4B-81E7-1FDB6BBAB15E}" srcOrd="0" destOrd="0" presId="urn:microsoft.com/office/officeart/2005/8/layout/arrow4"/>
    <dgm:cxn modelId="{582DE883-73AF-8042-9856-C427218B4F75}" srcId="{C0F6F772-F7A7-0641-96DE-C8272CBD41B2}" destId="{BA11EC01-E4F2-A34D-963B-C824AF749423}" srcOrd="1" destOrd="0" parTransId="{93448B93-294A-D947-9FC0-4D20EF0E5BA3}" sibTransId="{63E6D68C-463B-E74F-A59E-E52FCDE5E711}"/>
    <dgm:cxn modelId="{FB78D386-2367-614C-87DD-F0BE72140B6B}" type="presOf" srcId="{B0B8CD3C-BEED-0B4F-8696-FDC1B74C473A}" destId="{DB09E3E5-F031-E245-BF1A-EE60BFD352E3}" srcOrd="0" destOrd="1" presId="urn:microsoft.com/office/officeart/2005/8/layout/arrow4"/>
    <dgm:cxn modelId="{8CC8FBD4-C999-AF47-91AB-CECF745AEE99}" type="presParOf" srcId="{080EF229-5013-1D49-A4CB-48E8EA20FCD4}" destId="{5B94E973-0463-3F47-82D1-505F7E3AE315}" srcOrd="0" destOrd="0" presId="urn:microsoft.com/office/officeart/2005/8/layout/arrow4"/>
    <dgm:cxn modelId="{A9408875-F1D0-3248-9231-3332D85328A8}" type="presParOf" srcId="{080EF229-5013-1D49-A4CB-48E8EA20FCD4}" destId="{3BD196A2-31F0-4C4B-81E7-1FDB6BBAB15E}" srcOrd="1" destOrd="0" presId="urn:microsoft.com/office/officeart/2005/8/layout/arrow4"/>
    <dgm:cxn modelId="{5D26891F-053D-BD46-A5C2-8F2360F59A1C}" type="presParOf" srcId="{080EF229-5013-1D49-A4CB-48E8EA20FCD4}" destId="{E25E2C7C-CF8C-FA49-A4AA-E90064661ACF}" srcOrd="2" destOrd="0" presId="urn:microsoft.com/office/officeart/2005/8/layout/arrow4"/>
    <dgm:cxn modelId="{67FB4B2F-0D04-AD42-A4C8-96E8AE301A7D}" type="presParOf" srcId="{080EF229-5013-1D49-A4CB-48E8EA20FCD4}" destId="{DB09E3E5-F031-E245-BF1A-EE60BFD352E3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E90C60B-2278-F745-AC5A-33796521B02D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75A5C8-3A7E-8747-93A3-F055ECB2BFE2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Much stronger hash/salt schemes available for Unix</a:t>
          </a:r>
          <a:endParaRPr lang="en-US" b="0" dirty="0">
            <a:latin typeface="+mj-lt"/>
          </a:endParaRPr>
        </a:p>
      </dgm:t>
    </dgm:pt>
    <dgm:pt modelId="{3D5DF99B-FE20-4440-87E9-A516B7239775}" type="parTrans" cxnId="{6EC4458B-DB3F-8240-BECD-0A7848B35DB2}">
      <dgm:prSet/>
      <dgm:spPr/>
      <dgm:t>
        <a:bodyPr/>
        <a:lstStyle/>
        <a:p>
          <a:endParaRPr lang="en-US"/>
        </a:p>
      </dgm:t>
    </dgm:pt>
    <dgm:pt modelId="{F68F6A02-8CA5-DE4E-8630-CFE0BF47A599}" type="sibTrans" cxnId="{6EC4458B-DB3F-8240-BECD-0A7848B35DB2}">
      <dgm:prSet/>
      <dgm:spPr/>
      <dgm:t>
        <a:bodyPr/>
        <a:lstStyle/>
        <a:p>
          <a:endParaRPr lang="en-US"/>
        </a:p>
      </dgm:t>
    </dgm:pt>
    <dgm:pt modelId="{1896B82C-A797-1742-9C75-9E3DFEB1AE31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Recommended hash function is based on MD5</a:t>
          </a:r>
          <a:endParaRPr lang="en-US" b="0" dirty="0">
            <a:latin typeface="+mj-lt"/>
          </a:endParaRPr>
        </a:p>
      </dgm:t>
    </dgm:pt>
    <dgm:pt modelId="{FB591668-E428-7445-9F7D-0D74DC391EAD}" type="parTrans" cxnId="{8FABF80A-57D2-3B42-AB07-FD4F611AB2E5}">
      <dgm:prSet/>
      <dgm:spPr/>
      <dgm:t>
        <a:bodyPr/>
        <a:lstStyle/>
        <a:p>
          <a:endParaRPr lang="en-US"/>
        </a:p>
      </dgm:t>
    </dgm:pt>
    <dgm:pt modelId="{00EB2AD5-6E61-A741-8970-04D0A1A9199B}" type="sibTrans" cxnId="{8FABF80A-57D2-3B42-AB07-FD4F611AB2E5}">
      <dgm:prSet/>
      <dgm:spPr/>
      <dgm:t>
        <a:bodyPr/>
        <a:lstStyle/>
        <a:p>
          <a:endParaRPr lang="en-US"/>
        </a:p>
      </dgm:t>
    </dgm:pt>
    <dgm:pt modelId="{A3690C24-22AC-814E-8D72-593CB918BBBE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Salt of up to 48-bits</a:t>
          </a:r>
          <a:endParaRPr lang="en-US" b="0" dirty="0">
            <a:latin typeface="+mj-lt"/>
          </a:endParaRPr>
        </a:p>
      </dgm:t>
    </dgm:pt>
    <dgm:pt modelId="{F2EB7F28-3672-EA49-BDBD-3EB18BBE988B}" type="parTrans" cxnId="{3F20E91B-52B7-E04E-A948-E58AAD5AE0C0}">
      <dgm:prSet/>
      <dgm:spPr/>
      <dgm:t>
        <a:bodyPr/>
        <a:lstStyle/>
        <a:p>
          <a:endParaRPr lang="en-US"/>
        </a:p>
      </dgm:t>
    </dgm:pt>
    <dgm:pt modelId="{E52BD782-1C96-9640-B632-FEBC7CB58E95}" type="sibTrans" cxnId="{3F20E91B-52B7-E04E-A948-E58AAD5AE0C0}">
      <dgm:prSet/>
      <dgm:spPr/>
      <dgm:t>
        <a:bodyPr/>
        <a:lstStyle/>
        <a:p>
          <a:endParaRPr lang="en-US"/>
        </a:p>
      </dgm:t>
    </dgm:pt>
    <dgm:pt modelId="{555DDBA8-D549-194D-BC68-E1AC433CFAF7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Password length is unlimited</a:t>
          </a:r>
          <a:endParaRPr lang="en-US" b="0" dirty="0">
            <a:latin typeface="+mj-lt"/>
          </a:endParaRPr>
        </a:p>
      </dgm:t>
    </dgm:pt>
    <dgm:pt modelId="{F1D3CDBD-F9B3-DF41-B73D-186BAF58CB57}" type="parTrans" cxnId="{C4428917-E452-4F41-B3B1-4F9560776599}">
      <dgm:prSet/>
      <dgm:spPr/>
      <dgm:t>
        <a:bodyPr/>
        <a:lstStyle/>
        <a:p>
          <a:endParaRPr lang="en-US"/>
        </a:p>
      </dgm:t>
    </dgm:pt>
    <dgm:pt modelId="{18608FC1-0E13-BB43-AEC4-99C2C1F9DFFB}" type="sibTrans" cxnId="{C4428917-E452-4F41-B3B1-4F9560776599}">
      <dgm:prSet/>
      <dgm:spPr/>
      <dgm:t>
        <a:bodyPr/>
        <a:lstStyle/>
        <a:p>
          <a:endParaRPr lang="en-US"/>
        </a:p>
      </dgm:t>
    </dgm:pt>
    <dgm:pt modelId="{08DABAD2-E22D-5143-8C0F-EB2F1932ECF2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Produces 128-bit hash</a:t>
          </a:r>
          <a:endParaRPr lang="en-US" b="0" dirty="0">
            <a:latin typeface="+mj-lt"/>
          </a:endParaRPr>
        </a:p>
      </dgm:t>
    </dgm:pt>
    <dgm:pt modelId="{34F2AF3F-C203-2F49-9B5C-9BC8DBE136B0}" type="parTrans" cxnId="{2C85E79B-F761-FF42-A859-611AAFE4D4C1}">
      <dgm:prSet/>
      <dgm:spPr/>
      <dgm:t>
        <a:bodyPr/>
        <a:lstStyle/>
        <a:p>
          <a:endParaRPr lang="en-US"/>
        </a:p>
      </dgm:t>
    </dgm:pt>
    <dgm:pt modelId="{2EB1905E-98A0-B84E-AD77-F0A6A793D06C}" type="sibTrans" cxnId="{2C85E79B-F761-FF42-A859-611AAFE4D4C1}">
      <dgm:prSet/>
      <dgm:spPr/>
      <dgm:t>
        <a:bodyPr/>
        <a:lstStyle/>
        <a:p>
          <a:endParaRPr lang="en-US"/>
        </a:p>
      </dgm:t>
    </dgm:pt>
    <dgm:pt modelId="{C3EF4980-3DE8-6247-8785-340132DC8CA7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Uses an inner loop with 1000 iterations to achieve slowdown</a:t>
          </a:r>
          <a:endParaRPr lang="en-US" b="0" dirty="0">
            <a:latin typeface="+mj-lt"/>
          </a:endParaRPr>
        </a:p>
      </dgm:t>
    </dgm:pt>
    <dgm:pt modelId="{6B57B79F-8A1E-354C-AA03-096E346AF29E}" type="parTrans" cxnId="{5AD9D336-BE38-194E-811E-7E12BBE25B96}">
      <dgm:prSet/>
      <dgm:spPr/>
      <dgm:t>
        <a:bodyPr/>
        <a:lstStyle/>
        <a:p>
          <a:endParaRPr lang="en-US"/>
        </a:p>
      </dgm:t>
    </dgm:pt>
    <dgm:pt modelId="{4524C1FF-15DD-1147-93F9-51BAF418E21A}" type="sibTrans" cxnId="{5AD9D336-BE38-194E-811E-7E12BBE25B96}">
      <dgm:prSet/>
      <dgm:spPr/>
      <dgm:t>
        <a:bodyPr/>
        <a:lstStyle/>
        <a:p>
          <a:endParaRPr lang="en-US"/>
        </a:p>
      </dgm:t>
    </dgm:pt>
    <dgm:pt modelId="{D15CAE06-7F65-9F48-80DB-2CC14CF66348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OpenBSD uses Blowfish block cipher based hash algorithm called Bcrypt</a:t>
          </a:r>
          <a:endParaRPr lang="en-US" b="0" dirty="0">
            <a:latin typeface="+mj-lt"/>
          </a:endParaRPr>
        </a:p>
      </dgm:t>
    </dgm:pt>
    <dgm:pt modelId="{D6376A66-32AB-B047-99C8-6045DF3AB8A5}" type="parTrans" cxnId="{7E1C2240-1663-6544-9CCC-00DF2A307237}">
      <dgm:prSet/>
      <dgm:spPr/>
      <dgm:t>
        <a:bodyPr/>
        <a:lstStyle/>
        <a:p>
          <a:endParaRPr lang="en-US"/>
        </a:p>
      </dgm:t>
    </dgm:pt>
    <dgm:pt modelId="{94C63C10-BFD8-1141-A841-F01B9ABFDA8E}" type="sibTrans" cxnId="{7E1C2240-1663-6544-9CCC-00DF2A307237}">
      <dgm:prSet/>
      <dgm:spPr/>
      <dgm:t>
        <a:bodyPr/>
        <a:lstStyle/>
        <a:p>
          <a:endParaRPr lang="en-US"/>
        </a:p>
      </dgm:t>
    </dgm:pt>
    <dgm:pt modelId="{D956C8D7-C6AC-1443-A153-9320D58913BF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Most secure version of Unix hash/salt scheme</a:t>
          </a:r>
          <a:endParaRPr lang="en-US" b="0" dirty="0">
            <a:latin typeface="+mj-lt"/>
          </a:endParaRPr>
        </a:p>
      </dgm:t>
    </dgm:pt>
    <dgm:pt modelId="{A4E83292-F811-5E46-B2D2-9963C9CBBF4D}" type="parTrans" cxnId="{7BD9A7C5-D255-3941-A27A-3DC48ED6D1A8}">
      <dgm:prSet/>
      <dgm:spPr/>
      <dgm:t>
        <a:bodyPr/>
        <a:lstStyle/>
        <a:p>
          <a:endParaRPr lang="en-US"/>
        </a:p>
      </dgm:t>
    </dgm:pt>
    <dgm:pt modelId="{EDC666D4-8A9F-034C-A05C-59EC70CCC6C4}" type="sibTrans" cxnId="{7BD9A7C5-D255-3941-A27A-3DC48ED6D1A8}">
      <dgm:prSet/>
      <dgm:spPr/>
      <dgm:t>
        <a:bodyPr/>
        <a:lstStyle/>
        <a:p>
          <a:endParaRPr lang="en-US"/>
        </a:p>
      </dgm:t>
    </dgm:pt>
    <dgm:pt modelId="{6EDD5FC6-3EC9-404B-9CBD-E9FBE038590A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Uses 128-bit salt to create    192-bit hash value</a:t>
          </a:r>
          <a:endParaRPr lang="en-US" b="0" dirty="0">
            <a:latin typeface="+mj-lt"/>
          </a:endParaRPr>
        </a:p>
      </dgm:t>
    </dgm:pt>
    <dgm:pt modelId="{AFCA7348-145D-B141-BA03-07B99218DA0C}" type="parTrans" cxnId="{DB7A06D7-EAC1-0943-B094-AF617C6EBAF2}">
      <dgm:prSet/>
      <dgm:spPr/>
      <dgm:t>
        <a:bodyPr/>
        <a:lstStyle/>
        <a:p>
          <a:endParaRPr lang="en-US"/>
        </a:p>
      </dgm:t>
    </dgm:pt>
    <dgm:pt modelId="{E438518E-C857-0A4B-A098-9664CD805583}" type="sibTrans" cxnId="{DB7A06D7-EAC1-0943-B094-AF617C6EBAF2}">
      <dgm:prSet/>
      <dgm:spPr/>
      <dgm:t>
        <a:bodyPr/>
        <a:lstStyle/>
        <a:p>
          <a:endParaRPr lang="en-US"/>
        </a:p>
      </dgm:t>
    </dgm:pt>
    <dgm:pt modelId="{4A901001-B636-3C41-A80F-0872710EC683}" type="pres">
      <dgm:prSet presAssocID="{3E90C60B-2278-F745-AC5A-33796521B02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609C79-7B52-F849-B3E3-6AB99B6D27D0}" type="pres">
      <dgm:prSet presAssocID="{3E90C60B-2278-F745-AC5A-33796521B02D}" presName="arrow" presStyleLbl="bgShp" presStyleIdx="0" presStyleCnt="1"/>
      <dgm:spPr>
        <a:ln>
          <a:solidFill>
            <a:srgbClr val="0E0A99"/>
          </a:solidFill>
        </a:ln>
      </dgm:spPr>
    </dgm:pt>
    <dgm:pt modelId="{B6593A0E-C264-6647-B39A-BAF46C78A3A7}" type="pres">
      <dgm:prSet presAssocID="{3E90C60B-2278-F745-AC5A-33796521B02D}" presName="points" presStyleCnt="0"/>
      <dgm:spPr/>
    </dgm:pt>
    <dgm:pt modelId="{B97488FC-9117-DA46-9293-8CFF266A66F1}" type="pres">
      <dgm:prSet presAssocID="{0F75A5C8-3A7E-8747-93A3-F055ECB2BFE2}" presName="compositeA" presStyleCnt="0"/>
      <dgm:spPr/>
    </dgm:pt>
    <dgm:pt modelId="{367F4C7F-00DA-A04E-AE55-1964B28CA6B7}" type="pres">
      <dgm:prSet presAssocID="{0F75A5C8-3A7E-8747-93A3-F055ECB2BFE2}" presName="textA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B322AE-1A24-904E-9164-10938B2826B2}" type="pres">
      <dgm:prSet presAssocID="{0F75A5C8-3A7E-8747-93A3-F055ECB2BFE2}" presName="circleA" presStyleLbl="node1" presStyleIdx="0" presStyleCnt="3"/>
      <dgm:spPr>
        <a:solidFill>
          <a:schemeClr val="accent1"/>
        </a:soli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  <dgm:t>
        <a:bodyPr/>
        <a:lstStyle/>
        <a:p>
          <a:endParaRPr lang="en-US"/>
        </a:p>
      </dgm:t>
    </dgm:pt>
    <dgm:pt modelId="{65A9C68D-83A0-1149-B578-8CF2959EBA54}" type="pres">
      <dgm:prSet presAssocID="{0F75A5C8-3A7E-8747-93A3-F055ECB2BFE2}" presName="spaceA" presStyleCnt="0"/>
      <dgm:spPr/>
    </dgm:pt>
    <dgm:pt modelId="{FFECEEAD-B211-2548-92D9-359B70DBA45B}" type="pres">
      <dgm:prSet presAssocID="{F68F6A02-8CA5-DE4E-8630-CFE0BF47A599}" presName="space" presStyleCnt="0"/>
      <dgm:spPr/>
    </dgm:pt>
    <dgm:pt modelId="{B58774CB-CFD6-7C4E-8B1B-FF90F965C8AA}" type="pres">
      <dgm:prSet presAssocID="{1896B82C-A797-1742-9C75-9E3DFEB1AE31}" presName="compositeB" presStyleCnt="0"/>
      <dgm:spPr/>
    </dgm:pt>
    <dgm:pt modelId="{EA1AA598-B9CD-5844-8E01-F1F1D8265817}" type="pres">
      <dgm:prSet presAssocID="{1896B82C-A797-1742-9C75-9E3DFEB1AE31}" presName="textB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5AF48A-CF50-7049-B347-398F41F04A91}" type="pres">
      <dgm:prSet presAssocID="{1896B82C-A797-1742-9C75-9E3DFEB1AE31}" presName="circleB" presStyleLbl="node1" presStyleIdx="1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35A04B78-B415-C048-ABDA-EC4BD763C8B9}" type="pres">
      <dgm:prSet presAssocID="{1896B82C-A797-1742-9C75-9E3DFEB1AE31}" presName="spaceB" presStyleCnt="0"/>
      <dgm:spPr/>
    </dgm:pt>
    <dgm:pt modelId="{7853F669-BE74-3E48-9946-AE457094024E}" type="pres">
      <dgm:prSet presAssocID="{00EB2AD5-6E61-A741-8970-04D0A1A9199B}" presName="space" presStyleCnt="0"/>
      <dgm:spPr/>
    </dgm:pt>
    <dgm:pt modelId="{DE31617B-FA5F-504C-96E7-466C9CDD3E3E}" type="pres">
      <dgm:prSet presAssocID="{D15CAE06-7F65-9F48-80DB-2CC14CF66348}" presName="compositeA" presStyleCnt="0"/>
      <dgm:spPr/>
    </dgm:pt>
    <dgm:pt modelId="{93A11318-3ADD-CC44-BBB9-987C9916C54F}" type="pres">
      <dgm:prSet presAssocID="{D15CAE06-7F65-9F48-80DB-2CC14CF66348}" presName="textA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F5C529-7B3C-974A-A357-9988E66E655B}" type="pres">
      <dgm:prSet presAssocID="{D15CAE06-7F65-9F48-80DB-2CC14CF66348}" presName="circleA" presStyleLbl="node1" presStyleIdx="2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E739411D-7792-1A4C-A1AB-A0912FA1F4CF}" type="pres">
      <dgm:prSet presAssocID="{D15CAE06-7F65-9F48-80DB-2CC14CF66348}" presName="spaceA" presStyleCnt="0"/>
      <dgm:spPr/>
    </dgm:pt>
  </dgm:ptLst>
  <dgm:cxnLst>
    <dgm:cxn modelId="{965F2F35-3C79-974D-8981-0A1BD0D19547}" type="presOf" srcId="{0F75A5C8-3A7E-8747-93A3-F055ECB2BFE2}" destId="{367F4C7F-00DA-A04E-AE55-1964B28CA6B7}" srcOrd="0" destOrd="0" presId="urn:microsoft.com/office/officeart/2005/8/layout/hProcess11"/>
    <dgm:cxn modelId="{0C43E718-104C-6244-B6EC-9913A151718C}" type="presOf" srcId="{08DABAD2-E22D-5143-8C0F-EB2F1932ECF2}" destId="{EA1AA598-B9CD-5844-8E01-F1F1D8265817}" srcOrd="0" destOrd="3" presId="urn:microsoft.com/office/officeart/2005/8/layout/hProcess11"/>
    <dgm:cxn modelId="{8E51DE51-A8B6-ED42-A7E5-723F7979557F}" type="presOf" srcId="{A3690C24-22AC-814E-8D72-593CB918BBBE}" destId="{EA1AA598-B9CD-5844-8E01-F1F1D8265817}" srcOrd="0" destOrd="1" presId="urn:microsoft.com/office/officeart/2005/8/layout/hProcess11"/>
    <dgm:cxn modelId="{3F20E91B-52B7-E04E-A948-E58AAD5AE0C0}" srcId="{1896B82C-A797-1742-9C75-9E3DFEB1AE31}" destId="{A3690C24-22AC-814E-8D72-593CB918BBBE}" srcOrd="0" destOrd="0" parTransId="{F2EB7F28-3672-EA49-BDBD-3EB18BBE988B}" sibTransId="{E52BD782-1C96-9640-B632-FEBC7CB58E95}"/>
    <dgm:cxn modelId="{5AD9D336-BE38-194E-811E-7E12BBE25B96}" srcId="{1896B82C-A797-1742-9C75-9E3DFEB1AE31}" destId="{C3EF4980-3DE8-6247-8785-340132DC8CA7}" srcOrd="3" destOrd="0" parTransId="{6B57B79F-8A1E-354C-AA03-096E346AF29E}" sibTransId="{4524C1FF-15DD-1147-93F9-51BAF418E21A}"/>
    <dgm:cxn modelId="{F5430BE1-D6CA-1C46-B7AC-CC5BD57B72FD}" type="presOf" srcId="{D15CAE06-7F65-9F48-80DB-2CC14CF66348}" destId="{93A11318-3ADD-CC44-BBB9-987C9916C54F}" srcOrd="0" destOrd="0" presId="urn:microsoft.com/office/officeart/2005/8/layout/hProcess11"/>
    <dgm:cxn modelId="{6EC4458B-DB3F-8240-BECD-0A7848B35DB2}" srcId="{3E90C60B-2278-F745-AC5A-33796521B02D}" destId="{0F75A5C8-3A7E-8747-93A3-F055ECB2BFE2}" srcOrd="0" destOrd="0" parTransId="{3D5DF99B-FE20-4440-87E9-A516B7239775}" sibTransId="{F68F6A02-8CA5-DE4E-8630-CFE0BF47A599}"/>
    <dgm:cxn modelId="{7E1C2240-1663-6544-9CCC-00DF2A307237}" srcId="{3E90C60B-2278-F745-AC5A-33796521B02D}" destId="{D15CAE06-7F65-9F48-80DB-2CC14CF66348}" srcOrd="2" destOrd="0" parTransId="{D6376A66-32AB-B047-99C8-6045DF3AB8A5}" sibTransId="{94C63C10-BFD8-1141-A841-F01B9ABFDA8E}"/>
    <dgm:cxn modelId="{C4428917-E452-4F41-B3B1-4F9560776599}" srcId="{1896B82C-A797-1742-9C75-9E3DFEB1AE31}" destId="{555DDBA8-D549-194D-BC68-E1AC433CFAF7}" srcOrd="1" destOrd="0" parTransId="{F1D3CDBD-F9B3-DF41-B73D-186BAF58CB57}" sibTransId="{18608FC1-0E13-BB43-AEC4-99C2C1F9DFFB}"/>
    <dgm:cxn modelId="{DAD0DB99-2278-8240-9B98-B7844CBFAD9C}" type="presOf" srcId="{1896B82C-A797-1742-9C75-9E3DFEB1AE31}" destId="{EA1AA598-B9CD-5844-8E01-F1F1D8265817}" srcOrd="0" destOrd="0" presId="urn:microsoft.com/office/officeart/2005/8/layout/hProcess11"/>
    <dgm:cxn modelId="{8FABF80A-57D2-3B42-AB07-FD4F611AB2E5}" srcId="{3E90C60B-2278-F745-AC5A-33796521B02D}" destId="{1896B82C-A797-1742-9C75-9E3DFEB1AE31}" srcOrd="1" destOrd="0" parTransId="{FB591668-E428-7445-9F7D-0D74DC391EAD}" sibTransId="{00EB2AD5-6E61-A741-8970-04D0A1A9199B}"/>
    <dgm:cxn modelId="{F35CAB99-4506-DC48-B741-79D2C3CFE26F}" type="presOf" srcId="{3E90C60B-2278-F745-AC5A-33796521B02D}" destId="{4A901001-B636-3C41-A80F-0872710EC683}" srcOrd="0" destOrd="0" presId="urn:microsoft.com/office/officeart/2005/8/layout/hProcess11"/>
    <dgm:cxn modelId="{2C85E79B-F761-FF42-A859-611AAFE4D4C1}" srcId="{1896B82C-A797-1742-9C75-9E3DFEB1AE31}" destId="{08DABAD2-E22D-5143-8C0F-EB2F1932ECF2}" srcOrd="2" destOrd="0" parTransId="{34F2AF3F-C203-2F49-9B5C-9BC8DBE136B0}" sibTransId="{2EB1905E-98A0-B84E-AD77-F0A6A793D06C}"/>
    <dgm:cxn modelId="{30CF88CA-BC81-F740-A29F-DD6D3AED9A05}" type="presOf" srcId="{C3EF4980-3DE8-6247-8785-340132DC8CA7}" destId="{EA1AA598-B9CD-5844-8E01-F1F1D8265817}" srcOrd="0" destOrd="4" presId="urn:microsoft.com/office/officeart/2005/8/layout/hProcess11"/>
    <dgm:cxn modelId="{538DB0E2-4ABF-EB4F-B060-496456318418}" type="presOf" srcId="{D956C8D7-C6AC-1443-A153-9320D58913BF}" destId="{93A11318-3ADD-CC44-BBB9-987C9916C54F}" srcOrd="0" destOrd="1" presId="urn:microsoft.com/office/officeart/2005/8/layout/hProcess11"/>
    <dgm:cxn modelId="{DB7A06D7-EAC1-0943-B094-AF617C6EBAF2}" srcId="{D15CAE06-7F65-9F48-80DB-2CC14CF66348}" destId="{6EDD5FC6-3EC9-404B-9CBD-E9FBE038590A}" srcOrd="1" destOrd="0" parTransId="{AFCA7348-145D-B141-BA03-07B99218DA0C}" sibTransId="{E438518E-C857-0A4B-A098-9664CD805583}"/>
    <dgm:cxn modelId="{D4E79EA7-923C-5B45-9F2D-0353C78CE311}" type="presOf" srcId="{555DDBA8-D549-194D-BC68-E1AC433CFAF7}" destId="{EA1AA598-B9CD-5844-8E01-F1F1D8265817}" srcOrd="0" destOrd="2" presId="urn:microsoft.com/office/officeart/2005/8/layout/hProcess11"/>
    <dgm:cxn modelId="{7BD9A7C5-D255-3941-A27A-3DC48ED6D1A8}" srcId="{D15CAE06-7F65-9F48-80DB-2CC14CF66348}" destId="{D956C8D7-C6AC-1443-A153-9320D58913BF}" srcOrd="0" destOrd="0" parTransId="{A4E83292-F811-5E46-B2D2-9963C9CBBF4D}" sibTransId="{EDC666D4-8A9F-034C-A05C-59EC70CCC6C4}"/>
    <dgm:cxn modelId="{E279C471-58A4-9C4A-AB6B-CE6039C6173A}" type="presOf" srcId="{6EDD5FC6-3EC9-404B-9CBD-E9FBE038590A}" destId="{93A11318-3ADD-CC44-BBB9-987C9916C54F}" srcOrd="0" destOrd="2" presId="urn:microsoft.com/office/officeart/2005/8/layout/hProcess11"/>
    <dgm:cxn modelId="{66688322-3241-2A44-8E5E-4A02A0964355}" type="presParOf" srcId="{4A901001-B636-3C41-A80F-0872710EC683}" destId="{53609C79-7B52-F849-B3E3-6AB99B6D27D0}" srcOrd="0" destOrd="0" presId="urn:microsoft.com/office/officeart/2005/8/layout/hProcess11"/>
    <dgm:cxn modelId="{1891B240-75E8-BB49-8E55-82B47F4FFB37}" type="presParOf" srcId="{4A901001-B636-3C41-A80F-0872710EC683}" destId="{B6593A0E-C264-6647-B39A-BAF46C78A3A7}" srcOrd="1" destOrd="0" presId="urn:microsoft.com/office/officeart/2005/8/layout/hProcess11"/>
    <dgm:cxn modelId="{DA17B4CF-C694-C541-ACBD-B68D43532BBB}" type="presParOf" srcId="{B6593A0E-C264-6647-B39A-BAF46C78A3A7}" destId="{B97488FC-9117-DA46-9293-8CFF266A66F1}" srcOrd="0" destOrd="0" presId="urn:microsoft.com/office/officeart/2005/8/layout/hProcess11"/>
    <dgm:cxn modelId="{038831C5-82AF-494C-A05E-021CCF9C959D}" type="presParOf" srcId="{B97488FC-9117-DA46-9293-8CFF266A66F1}" destId="{367F4C7F-00DA-A04E-AE55-1964B28CA6B7}" srcOrd="0" destOrd="0" presId="urn:microsoft.com/office/officeart/2005/8/layout/hProcess11"/>
    <dgm:cxn modelId="{FA043317-D819-4C4F-8E44-CC5C96B7BE31}" type="presParOf" srcId="{B97488FC-9117-DA46-9293-8CFF266A66F1}" destId="{66B322AE-1A24-904E-9164-10938B2826B2}" srcOrd="1" destOrd="0" presId="urn:microsoft.com/office/officeart/2005/8/layout/hProcess11"/>
    <dgm:cxn modelId="{6EE903E0-BDA2-BE48-ADE1-C2428CC8A142}" type="presParOf" srcId="{B97488FC-9117-DA46-9293-8CFF266A66F1}" destId="{65A9C68D-83A0-1149-B578-8CF2959EBA54}" srcOrd="2" destOrd="0" presId="urn:microsoft.com/office/officeart/2005/8/layout/hProcess11"/>
    <dgm:cxn modelId="{9A781B57-A9B7-204D-B9C5-893DF92E6B65}" type="presParOf" srcId="{B6593A0E-C264-6647-B39A-BAF46C78A3A7}" destId="{FFECEEAD-B211-2548-92D9-359B70DBA45B}" srcOrd="1" destOrd="0" presId="urn:microsoft.com/office/officeart/2005/8/layout/hProcess11"/>
    <dgm:cxn modelId="{65F04FF9-0A0F-E940-A761-2BF1B1BB0AD4}" type="presParOf" srcId="{B6593A0E-C264-6647-B39A-BAF46C78A3A7}" destId="{B58774CB-CFD6-7C4E-8B1B-FF90F965C8AA}" srcOrd="2" destOrd="0" presId="urn:microsoft.com/office/officeart/2005/8/layout/hProcess11"/>
    <dgm:cxn modelId="{C285DC81-7ABA-944F-8DA8-287D28F0E0DC}" type="presParOf" srcId="{B58774CB-CFD6-7C4E-8B1B-FF90F965C8AA}" destId="{EA1AA598-B9CD-5844-8E01-F1F1D8265817}" srcOrd="0" destOrd="0" presId="urn:microsoft.com/office/officeart/2005/8/layout/hProcess11"/>
    <dgm:cxn modelId="{3440DB62-52E9-A848-80C1-810C506A1A16}" type="presParOf" srcId="{B58774CB-CFD6-7C4E-8B1B-FF90F965C8AA}" destId="{995AF48A-CF50-7049-B347-398F41F04A91}" srcOrd="1" destOrd="0" presId="urn:microsoft.com/office/officeart/2005/8/layout/hProcess11"/>
    <dgm:cxn modelId="{3CC76147-1900-F24E-B832-754494CCF563}" type="presParOf" srcId="{B58774CB-CFD6-7C4E-8B1B-FF90F965C8AA}" destId="{35A04B78-B415-C048-ABDA-EC4BD763C8B9}" srcOrd="2" destOrd="0" presId="urn:microsoft.com/office/officeart/2005/8/layout/hProcess11"/>
    <dgm:cxn modelId="{73FD0762-BA29-3F47-B09F-57B1BF85A28E}" type="presParOf" srcId="{B6593A0E-C264-6647-B39A-BAF46C78A3A7}" destId="{7853F669-BE74-3E48-9946-AE457094024E}" srcOrd="3" destOrd="0" presId="urn:microsoft.com/office/officeart/2005/8/layout/hProcess11"/>
    <dgm:cxn modelId="{BF1B3D5F-CAF7-A74F-B656-4ABF051A6D45}" type="presParOf" srcId="{B6593A0E-C264-6647-B39A-BAF46C78A3A7}" destId="{DE31617B-FA5F-504C-96E7-466C9CDD3E3E}" srcOrd="4" destOrd="0" presId="urn:microsoft.com/office/officeart/2005/8/layout/hProcess11"/>
    <dgm:cxn modelId="{FE09854A-A846-E643-82CE-454A3B49FBF0}" type="presParOf" srcId="{DE31617B-FA5F-504C-96E7-466C9CDD3E3E}" destId="{93A11318-3ADD-CC44-BBB9-987C9916C54F}" srcOrd="0" destOrd="0" presId="urn:microsoft.com/office/officeart/2005/8/layout/hProcess11"/>
    <dgm:cxn modelId="{4680D7AD-CFAD-9649-A6C9-00BEE08D50E9}" type="presParOf" srcId="{DE31617B-FA5F-504C-96E7-466C9CDD3E3E}" destId="{EDF5C529-7B3C-974A-A357-9988E66E655B}" srcOrd="1" destOrd="0" presId="urn:microsoft.com/office/officeart/2005/8/layout/hProcess11"/>
    <dgm:cxn modelId="{F0207142-D960-784D-B668-D3CA44193BFC}" type="presParOf" srcId="{DE31617B-FA5F-504C-96E7-466C9CDD3E3E}" destId="{E739411D-7792-1A4C-A1AB-A0912FA1F4C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78C9008-82C0-C949-96F1-CC6FBB077F21}" type="doc">
      <dgm:prSet loTypeId="urn:microsoft.com/office/officeart/2005/8/layout/matrix3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BCCE486-D003-9F47-A879-B1503AE3A9C0}">
      <dgm:prSet/>
      <dgm:spPr/>
      <dgm:t>
        <a:bodyPr/>
        <a:lstStyle/>
        <a:p>
          <a:pPr rtl="0"/>
          <a:r>
            <a:rPr lang="en-US" smtClean="0"/>
            <a:t>Dictionary attacks</a:t>
          </a:r>
          <a:endParaRPr lang="en-US"/>
        </a:p>
      </dgm:t>
    </dgm:pt>
    <dgm:pt modelId="{DD7F5FB6-E726-CB48-90CA-680322705085}" type="parTrans" cxnId="{A5AB7E63-7EA8-CC4A-9F52-B76D3773FB71}">
      <dgm:prSet/>
      <dgm:spPr/>
      <dgm:t>
        <a:bodyPr/>
        <a:lstStyle/>
        <a:p>
          <a:endParaRPr lang="en-US"/>
        </a:p>
      </dgm:t>
    </dgm:pt>
    <dgm:pt modelId="{E6F73963-0ED4-C048-A44F-A61692AE148F}" type="sibTrans" cxnId="{A5AB7E63-7EA8-CC4A-9F52-B76D3773FB71}">
      <dgm:prSet/>
      <dgm:spPr/>
      <dgm:t>
        <a:bodyPr/>
        <a:lstStyle/>
        <a:p>
          <a:endParaRPr lang="en-US"/>
        </a:p>
      </dgm:t>
    </dgm:pt>
    <dgm:pt modelId="{D027BA27-679C-9944-8687-060F5F67C43B}">
      <dgm:prSet/>
      <dgm:spPr/>
      <dgm:t>
        <a:bodyPr/>
        <a:lstStyle/>
        <a:p>
          <a:pPr rtl="0"/>
          <a:r>
            <a:rPr lang="en-US" smtClean="0"/>
            <a:t>Develop a large dictionary of possible passwords and try each against the password file</a:t>
          </a:r>
          <a:endParaRPr lang="en-US"/>
        </a:p>
      </dgm:t>
    </dgm:pt>
    <dgm:pt modelId="{2531265C-944D-3542-AA28-B8C981EC9B5A}" type="parTrans" cxnId="{60CC5EE3-942A-914D-BFB4-6F74B6A44EE9}">
      <dgm:prSet/>
      <dgm:spPr/>
      <dgm:t>
        <a:bodyPr/>
        <a:lstStyle/>
        <a:p>
          <a:endParaRPr lang="en-US"/>
        </a:p>
      </dgm:t>
    </dgm:pt>
    <dgm:pt modelId="{D6B84638-ED5D-454A-84A2-2CC845A73CA3}" type="sibTrans" cxnId="{60CC5EE3-942A-914D-BFB4-6F74B6A44EE9}">
      <dgm:prSet/>
      <dgm:spPr/>
      <dgm:t>
        <a:bodyPr/>
        <a:lstStyle/>
        <a:p>
          <a:endParaRPr lang="en-US"/>
        </a:p>
      </dgm:t>
    </dgm:pt>
    <dgm:pt modelId="{9B8BC059-1ADB-DF4E-BE69-2BC8CF5410F2}">
      <dgm:prSet/>
      <dgm:spPr/>
      <dgm:t>
        <a:bodyPr/>
        <a:lstStyle/>
        <a:p>
          <a:pPr rtl="0"/>
          <a:r>
            <a:rPr lang="en-US" smtClean="0"/>
            <a:t>Each password must be hashed using each salt value and then compared to stored hash values</a:t>
          </a:r>
          <a:endParaRPr lang="en-US"/>
        </a:p>
      </dgm:t>
    </dgm:pt>
    <dgm:pt modelId="{75BCD549-6E10-4743-A9BF-766CC66C6DE4}" type="parTrans" cxnId="{DABB26C7-922F-1F4C-A248-DF0090560746}">
      <dgm:prSet/>
      <dgm:spPr/>
      <dgm:t>
        <a:bodyPr/>
        <a:lstStyle/>
        <a:p>
          <a:endParaRPr lang="en-US"/>
        </a:p>
      </dgm:t>
    </dgm:pt>
    <dgm:pt modelId="{0A723921-ADC2-9647-9B4A-8A1286BCEBA4}" type="sibTrans" cxnId="{DABB26C7-922F-1F4C-A248-DF0090560746}">
      <dgm:prSet/>
      <dgm:spPr/>
      <dgm:t>
        <a:bodyPr/>
        <a:lstStyle/>
        <a:p>
          <a:endParaRPr lang="en-US"/>
        </a:p>
      </dgm:t>
    </dgm:pt>
    <dgm:pt modelId="{591501B4-2940-6C4E-9D1E-21244EEF576C}">
      <dgm:prSet/>
      <dgm:spPr/>
      <dgm:t>
        <a:bodyPr/>
        <a:lstStyle/>
        <a:p>
          <a:pPr rtl="0"/>
          <a:r>
            <a:rPr lang="en-US" smtClean="0"/>
            <a:t>Rainbow table attacks</a:t>
          </a:r>
          <a:endParaRPr lang="en-US"/>
        </a:p>
      </dgm:t>
    </dgm:pt>
    <dgm:pt modelId="{4CE23651-5495-CF4D-AF49-815271E7438E}" type="parTrans" cxnId="{DA5E68E9-7247-3A49-BA93-A814347B4EA8}">
      <dgm:prSet/>
      <dgm:spPr/>
      <dgm:t>
        <a:bodyPr/>
        <a:lstStyle/>
        <a:p>
          <a:endParaRPr lang="en-US"/>
        </a:p>
      </dgm:t>
    </dgm:pt>
    <dgm:pt modelId="{F901134E-0DA6-DB40-A31C-4FE32CC1F029}" type="sibTrans" cxnId="{DA5E68E9-7247-3A49-BA93-A814347B4EA8}">
      <dgm:prSet/>
      <dgm:spPr/>
      <dgm:t>
        <a:bodyPr/>
        <a:lstStyle/>
        <a:p>
          <a:endParaRPr lang="en-US"/>
        </a:p>
      </dgm:t>
    </dgm:pt>
    <dgm:pt modelId="{45CA037C-3F1B-D641-95FF-04D49842CB14}">
      <dgm:prSet/>
      <dgm:spPr/>
      <dgm:t>
        <a:bodyPr/>
        <a:lstStyle/>
        <a:p>
          <a:pPr rtl="0"/>
          <a:r>
            <a:rPr lang="en-US" smtClean="0"/>
            <a:t>Pre-compute tables of hash values for all salts</a:t>
          </a:r>
          <a:endParaRPr lang="en-US"/>
        </a:p>
      </dgm:t>
    </dgm:pt>
    <dgm:pt modelId="{F83FF084-B9EC-4C4C-8E70-5A01B9E787CC}" type="parTrans" cxnId="{AE1CB58F-D1C0-3347-9399-1C9749517482}">
      <dgm:prSet/>
      <dgm:spPr/>
      <dgm:t>
        <a:bodyPr/>
        <a:lstStyle/>
        <a:p>
          <a:endParaRPr lang="en-US"/>
        </a:p>
      </dgm:t>
    </dgm:pt>
    <dgm:pt modelId="{352755A1-0C6D-6346-A15D-7AF3DD3F56F6}" type="sibTrans" cxnId="{AE1CB58F-D1C0-3347-9399-1C9749517482}">
      <dgm:prSet/>
      <dgm:spPr/>
      <dgm:t>
        <a:bodyPr/>
        <a:lstStyle/>
        <a:p>
          <a:endParaRPr lang="en-US"/>
        </a:p>
      </dgm:t>
    </dgm:pt>
    <dgm:pt modelId="{ED84DDDE-AF93-3B43-A14C-8427D5FA587C}">
      <dgm:prSet/>
      <dgm:spPr/>
      <dgm:t>
        <a:bodyPr/>
        <a:lstStyle/>
        <a:p>
          <a:pPr rtl="0"/>
          <a:r>
            <a:rPr lang="en-US" smtClean="0"/>
            <a:t>A mammoth table of hash values </a:t>
          </a:r>
          <a:endParaRPr lang="en-US"/>
        </a:p>
      </dgm:t>
    </dgm:pt>
    <dgm:pt modelId="{4F2F3588-2BD3-6F4A-8CED-855C84300048}" type="parTrans" cxnId="{156369F0-454A-7C43-BB16-8946F686AB7C}">
      <dgm:prSet/>
      <dgm:spPr/>
      <dgm:t>
        <a:bodyPr/>
        <a:lstStyle/>
        <a:p>
          <a:endParaRPr lang="en-US"/>
        </a:p>
      </dgm:t>
    </dgm:pt>
    <dgm:pt modelId="{1B11BFDB-B10E-9742-985D-F362842D6484}" type="sibTrans" cxnId="{156369F0-454A-7C43-BB16-8946F686AB7C}">
      <dgm:prSet/>
      <dgm:spPr/>
      <dgm:t>
        <a:bodyPr/>
        <a:lstStyle/>
        <a:p>
          <a:endParaRPr lang="en-US"/>
        </a:p>
      </dgm:t>
    </dgm:pt>
    <dgm:pt modelId="{2580AB64-0450-174A-9695-C1608E1A0188}">
      <dgm:prSet/>
      <dgm:spPr/>
      <dgm:t>
        <a:bodyPr/>
        <a:lstStyle/>
        <a:p>
          <a:pPr rtl="0"/>
          <a:r>
            <a:rPr lang="en-US" smtClean="0"/>
            <a:t>Can be countered by using a sufficiently large salt value and a sufficiently large hash length</a:t>
          </a:r>
          <a:endParaRPr lang="en-US"/>
        </a:p>
      </dgm:t>
    </dgm:pt>
    <dgm:pt modelId="{B71E9235-8262-1341-BBCA-B6E48619912A}" type="parTrans" cxnId="{C8FA68B9-C630-E344-AC99-B3688484FB06}">
      <dgm:prSet/>
      <dgm:spPr/>
      <dgm:t>
        <a:bodyPr/>
        <a:lstStyle/>
        <a:p>
          <a:endParaRPr lang="en-US"/>
        </a:p>
      </dgm:t>
    </dgm:pt>
    <dgm:pt modelId="{55D0168F-1895-C542-BEEC-15468CAC92A4}" type="sibTrans" cxnId="{C8FA68B9-C630-E344-AC99-B3688484FB06}">
      <dgm:prSet/>
      <dgm:spPr/>
      <dgm:t>
        <a:bodyPr/>
        <a:lstStyle/>
        <a:p>
          <a:endParaRPr lang="en-US"/>
        </a:p>
      </dgm:t>
    </dgm:pt>
    <dgm:pt modelId="{FD4900DA-4EAC-6F41-B14D-3991671DDE33}">
      <dgm:prSet/>
      <dgm:spPr/>
      <dgm:t>
        <a:bodyPr/>
        <a:lstStyle/>
        <a:p>
          <a:pPr rtl="0"/>
          <a:r>
            <a:rPr lang="en-US" smtClean="0"/>
            <a:t>Password crackers exploit the fact that people choose easily guessable passwords</a:t>
          </a:r>
          <a:endParaRPr lang="en-US"/>
        </a:p>
      </dgm:t>
    </dgm:pt>
    <dgm:pt modelId="{A128D6A0-54BD-0347-94FF-02B2E6110BF6}" type="parTrans" cxnId="{3BEF1249-BABB-6541-8798-242866D37C5A}">
      <dgm:prSet/>
      <dgm:spPr/>
      <dgm:t>
        <a:bodyPr/>
        <a:lstStyle/>
        <a:p>
          <a:endParaRPr lang="en-US"/>
        </a:p>
      </dgm:t>
    </dgm:pt>
    <dgm:pt modelId="{B7EEB9EC-7074-BE4D-82E1-3868DD5BB25C}" type="sibTrans" cxnId="{3BEF1249-BABB-6541-8798-242866D37C5A}">
      <dgm:prSet/>
      <dgm:spPr/>
      <dgm:t>
        <a:bodyPr/>
        <a:lstStyle/>
        <a:p>
          <a:endParaRPr lang="en-US"/>
        </a:p>
      </dgm:t>
    </dgm:pt>
    <dgm:pt modelId="{474E4F79-37A6-AE4B-90F2-9B7A67FB40DB}">
      <dgm:prSet/>
      <dgm:spPr/>
      <dgm:t>
        <a:bodyPr/>
        <a:lstStyle/>
        <a:p>
          <a:pPr rtl="0"/>
          <a:r>
            <a:rPr lang="en-US" smtClean="0"/>
            <a:t>Shorter password lengths are also easier to crack</a:t>
          </a:r>
          <a:endParaRPr lang="en-US"/>
        </a:p>
      </dgm:t>
    </dgm:pt>
    <dgm:pt modelId="{47BB7629-47BD-2F44-8F62-794E1508D380}" type="parTrans" cxnId="{1C760BB9-DF3A-D546-85A2-15D7FA5E05AC}">
      <dgm:prSet/>
      <dgm:spPr/>
      <dgm:t>
        <a:bodyPr/>
        <a:lstStyle/>
        <a:p>
          <a:endParaRPr lang="en-US"/>
        </a:p>
      </dgm:t>
    </dgm:pt>
    <dgm:pt modelId="{83327295-888B-CF49-830C-8E64132BC9A8}" type="sibTrans" cxnId="{1C760BB9-DF3A-D546-85A2-15D7FA5E05AC}">
      <dgm:prSet/>
      <dgm:spPr/>
      <dgm:t>
        <a:bodyPr/>
        <a:lstStyle/>
        <a:p>
          <a:endParaRPr lang="en-US"/>
        </a:p>
      </dgm:t>
    </dgm:pt>
    <dgm:pt modelId="{3C8E3EA8-8253-EB4C-B661-E8106B9652B5}">
      <dgm:prSet/>
      <dgm:spPr/>
      <dgm:t>
        <a:bodyPr/>
        <a:lstStyle/>
        <a:p>
          <a:pPr rtl="0"/>
          <a:r>
            <a:rPr lang="en-US" smtClean="0"/>
            <a:t>John the Ripper</a:t>
          </a:r>
          <a:endParaRPr lang="en-US"/>
        </a:p>
      </dgm:t>
    </dgm:pt>
    <dgm:pt modelId="{13DCE8B7-11DB-464E-B63E-E8A2403DD401}" type="parTrans" cxnId="{4622402C-FFBD-D943-BD2C-3E148ECA7F58}">
      <dgm:prSet/>
      <dgm:spPr/>
      <dgm:t>
        <a:bodyPr/>
        <a:lstStyle/>
        <a:p>
          <a:endParaRPr lang="en-US"/>
        </a:p>
      </dgm:t>
    </dgm:pt>
    <dgm:pt modelId="{3D95F127-1203-F148-9254-656C449186C8}" type="sibTrans" cxnId="{4622402C-FFBD-D943-BD2C-3E148ECA7F58}">
      <dgm:prSet/>
      <dgm:spPr/>
      <dgm:t>
        <a:bodyPr/>
        <a:lstStyle/>
        <a:p>
          <a:endParaRPr lang="en-US"/>
        </a:p>
      </dgm:t>
    </dgm:pt>
    <dgm:pt modelId="{68F9C917-0065-EC4D-B0EF-9BF52CA52ABD}">
      <dgm:prSet/>
      <dgm:spPr/>
      <dgm:t>
        <a:bodyPr/>
        <a:lstStyle/>
        <a:p>
          <a:pPr rtl="0"/>
          <a:r>
            <a:rPr lang="en-US" smtClean="0"/>
            <a:t>Open-source password cracker first developed in in 1996</a:t>
          </a:r>
          <a:endParaRPr lang="en-US"/>
        </a:p>
      </dgm:t>
    </dgm:pt>
    <dgm:pt modelId="{BB832485-C922-A947-B86A-CCBF480C3B73}" type="parTrans" cxnId="{B2D87CC1-8722-104A-BD97-C18D5475D4E7}">
      <dgm:prSet/>
      <dgm:spPr/>
      <dgm:t>
        <a:bodyPr/>
        <a:lstStyle/>
        <a:p>
          <a:endParaRPr lang="en-US"/>
        </a:p>
      </dgm:t>
    </dgm:pt>
    <dgm:pt modelId="{207CB597-8EC5-844F-A22C-7EA79A3AC4D6}" type="sibTrans" cxnId="{B2D87CC1-8722-104A-BD97-C18D5475D4E7}">
      <dgm:prSet/>
      <dgm:spPr/>
      <dgm:t>
        <a:bodyPr/>
        <a:lstStyle/>
        <a:p>
          <a:endParaRPr lang="en-US"/>
        </a:p>
      </dgm:t>
    </dgm:pt>
    <dgm:pt modelId="{545C78C1-8F4A-3044-BC0E-952D77129478}">
      <dgm:prSet/>
      <dgm:spPr/>
      <dgm:t>
        <a:bodyPr/>
        <a:lstStyle/>
        <a:p>
          <a:pPr rtl="0"/>
          <a:r>
            <a:rPr lang="en-US" smtClean="0"/>
            <a:t>Uses a combination of brute-force and dictionary techniques</a:t>
          </a:r>
          <a:endParaRPr lang="en-US"/>
        </a:p>
      </dgm:t>
    </dgm:pt>
    <dgm:pt modelId="{0035AB4E-DF83-A544-A155-F9EB8355ADAA}" type="parTrans" cxnId="{B9A54167-E256-CA41-888B-0CF3E4AF52ED}">
      <dgm:prSet/>
      <dgm:spPr/>
      <dgm:t>
        <a:bodyPr/>
        <a:lstStyle/>
        <a:p>
          <a:endParaRPr lang="en-US"/>
        </a:p>
      </dgm:t>
    </dgm:pt>
    <dgm:pt modelId="{2E4D7121-7956-8A42-998A-03F9F6DA01E8}" type="sibTrans" cxnId="{B9A54167-E256-CA41-888B-0CF3E4AF52ED}">
      <dgm:prSet/>
      <dgm:spPr/>
      <dgm:t>
        <a:bodyPr/>
        <a:lstStyle/>
        <a:p>
          <a:endParaRPr lang="en-US"/>
        </a:p>
      </dgm:t>
    </dgm:pt>
    <dgm:pt modelId="{55564003-4868-BA42-A749-C6E1A17BB86C}" type="pres">
      <dgm:prSet presAssocID="{478C9008-82C0-C949-96F1-CC6FBB077F21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9121F6E-90E6-6945-ACF9-519CE5143683}" type="pres">
      <dgm:prSet presAssocID="{478C9008-82C0-C949-96F1-CC6FBB077F21}" presName="diamond" presStyleLbl="bgShp" presStyleIdx="0" presStyleCnt="1"/>
      <dgm:spPr/>
    </dgm:pt>
    <dgm:pt modelId="{38BA154D-3448-C247-9480-F48D86360482}" type="pres">
      <dgm:prSet presAssocID="{478C9008-82C0-C949-96F1-CC6FBB077F21}" presName="quad1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94EFE1-0725-5945-B830-29EC1BECF1D1}" type="pres">
      <dgm:prSet presAssocID="{478C9008-82C0-C949-96F1-CC6FBB077F21}" presName="quad2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3425A1-F2CE-2843-B729-57B95437EA87}" type="pres">
      <dgm:prSet presAssocID="{478C9008-82C0-C949-96F1-CC6FBB077F21}" presName="quad3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C992AA-187E-DF43-AC6D-09A34233146C}" type="pres">
      <dgm:prSet presAssocID="{478C9008-82C0-C949-96F1-CC6FBB077F21}" presName="quad4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A54167-E256-CA41-888B-0CF3E4AF52ED}" srcId="{3C8E3EA8-8253-EB4C-B661-E8106B9652B5}" destId="{545C78C1-8F4A-3044-BC0E-952D77129478}" srcOrd="1" destOrd="0" parTransId="{0035AB4E-DF83-A544-A155-F9EB8355ADAA}" sibTransId="{2E4D7121-7956-8A42-998A-03F9F6DA01E8}"/>
    <dgm:cxn modelId="{3BEF1249-BABB-6541-8798-242866D37C5A}" srcId="{478C9008-82C0-C949-96F1-CC6FBB077F21}" destId="{FD4900DA-4EAC-6F41-B14D-3991671DDE33}" srcOrd="2" destOrd="0" parTransId="{A128D6A0-54BD-0347-94FF-02B2E6110BF6}" sibTransId="{B7EEB9EC-7074-BE4D-82E1-3868DD5BB25C}"/>
    <dgm:cxn modelId="{156369F0-454A-7C43-BB16-8946F686AB7C}" srcId="{591501B4-2940-6C4E-9D1E-21244EEF576C}" destId="{ED84DDDE-AF93-3B43-A14C-8427D5FA587C}" srcOrd="1" destOrd="0" parTransId="{4F2F3588-2BD3-6F4A-8CED-855C84300048}" sibTransId="{1B11BFDB-B10E-9742-985D-F362842D6484}"/>
    <dgm:cxn modelId="{4B711B6E-D57C-9344-A83B-AE9EA9F09D3B}" type="presOf" srcId="{545C78C1-8F4A-3044-BC0E-952D77129478}" destId="{17C992AA-187E-DF43-AC6D-09A34233146C}" srcOrd="0" destOrd="2" presId="urn:microsoft.com/office/officeart/2005/8/layout/matrix3"/>
    <dgm:cxn modelId="{B2D87CC1-8722-104A-BD97-C18D5475D4E7}" srcId="{3C8E3EA8-8253-EB4C-B661-E8106B9652B5}" destId="{68F9C917-0065-EC4D-B0EF-9BF52CA52ABD}" srcOrd="0" destOrd="0" parTransId="{BB832485-C922-A947-B86A-CCBF480C3B73}" sibTransId="{207CB597-8EC5-844F-A22C-7EA79A3AC4D6}"/>
    <dgm:cxn modelId="{53E6A306-3AE5-8D4F-B8F6-91979A3EE26F}" type="presOf" srcId="{FD4900DA-4EAC-6F41-B14D-3991671DDE33}" destId="{D43425A1-F2CE-2843-B729-57B95437EA87}" srcOrd="0" destOrd="0" presId="urn:microsoft.com/office/officeart/2005/8/layout/matrix3"/>
    <dgm:cxn modelId="{DABB26C7-922F-1F4C-A248-DF0090560746}" srcId="{BBCCE486-D003-9F47-A879-B1503AE3A9C0}" destId="{9B8BC059-1ADB-DF4E-BE69-2BC8CF5410F2}" srcOrd="1" destOrd="0" parTransId="{75BCD549-6E10-4743-A9BF-766CC66C6DE4}" sibTransId="{0A723921-ADC2-9647-9B4A-8A1286BCEBA4}"/>
    <dgm:cxn modelId="{51681833-92FC-EA41-A606-615788466393}" type="presOf" srcId="{D027BA27-679C-9944-8687-060F5F67C43B}" destId="{38BA154D-3448-C247-9480-F48D86360482}" srcOrd="0" destOrd="1" presId="urn:microsoft.com/office/officeart/2005/8/layout/matrix3"/>
    <dgm:cxn modelId="{DA5E68E9-7247-3A49-BA93-A814347B4EA8}" srcId="{478C9008-82C0-C949-96F1-CC6FBB077F21}" destId="{591501B4-2940-6C4E-9D1E-21244EEF576C}" srcOrd="1" destOrd="0" parTransId="{4CE23651-5495-CF4D-AF49-815271E7438E}" sibTransId="{F901134E-0DA6-DB40-A31C-4FE32CC1F029}"/>
    <dgm:cxn modelId="{5D064A3A-BFB3-0141-A913-D0A96E31D4B9}" type="presOf" srcId="{2580AB64-0450-174A-9695-C1608E1A0188}" destId="{E594EFE1-0725-5945-B830-29EC1BECF1D1}" srcOrd="0" destOrd="3" presId="urn:microsoft.com/office/officeart/2005/8/layout/matrix3"/>
    <dgm:cxn modelId="{60CC5EE3-942A-914D-BFB4-6F74B6A44EE9}" srcId="{BBCCE486-D003-9F47-A879-B1503AE3A9C0}" destId="{D027BA27-679C-9944-8687-060F5F67C43B}" srcOrd="0" destOrd="0" parTransId="{2531265C-944D-3542-AA28-B8C981EC9B5A}" sibTransId="{D6B84638-ED5D-454A-84A2-2CC845A73CA3}"/>
    <dgm:cxn modelId="{FFCA1EF6-EB1A-EA4C-90B6-6B547F740980}" type="presOf" srcId="{45CA037C-3F1B-D641-95FF-04D49842CB14}" destId="{E594EFE1-0725-5945-B830-29EC1BECF1D1}" srcOrd="0" destOrd="1" presId="urn:microsoft.com/office/officeart/2005/8/layout/matrix3"/>
    <dgm:cxn modelId="{17914AA0-A43A-2A4B-A288-A39839BB8080}" type="presOf" srcId="{ED84DDDE-AF93-3B43-A14C-8427D5FA587C}" destId="{E594EFE1-0725-5945-B830-29EC1BECF1D1}" srcOrd="0" destOrd="2" presId="urn:microsoft.com/office/officeart/2005/8/layout/matrix3"/>
    <dgm:cxn modelId="{A5AB7E63-7EA8-CC4A-9F52-B76D3773FB71}" srcId="{478C9008-82C0-C949-96F1-CC6FBB077F21}" destId="{BBCCE486-D003-9F47-A879-B1503AE3A9C0}" srcOrd="0" destOrd="0" parTransId="{DD7F5FB6-E726-CB48-90CA-680322705085}" sibTransId="{E6F73963-0ED4-C048-A44F-A61692AE148F}"/>
    <dgm:cxn modelId="{919504C0-DF88-DC40-8D4D-5D4121596C61}" type="presOf" srcId="{3C8E3EA8-8253-EB4C-B661-E8106B9652B5}" destId="{17C992AA-187E-DF43-AC6D-09A34233146C}" srcOrd="0" destOrd="0" presId="urn:microsoft.com/office/officeart/2005/8/layout/matrix3"/>
    <dgm:cxn modelId="{C8FA68B9-C630-E344-AC99-B3688484FB06}" srcId="{591501B4-2940-6C4E-9D1E-21244EEF576C}" destId="{2580AB64-0450-174A-9695-C1608E1A0188}" srcOrd="2" destOrd="0" parTransId="{B71E9235-8262-1341-BBCA-B6E48619912A}" sibTransId="{55D0168F-1895-C542-BEEC-15468CAC92A4}"/>
    <dgm:cxn modelId="{D6308D1D-6EE8-C449-8E85-F2B96C3B1030}" type="presOf" srcId="{591501B4-2940-6C4E-9D1E-21244EEF576C}" destId="{E594EFE1-0725-5945-B830-29EC1BECF1D1}" srcOrd="0" destOrd="0" presId="urn:microsoft.com/office/officeart/2005/8/layout/matrix3"/>
    <dgm:cxn modelId="{8A50A2D9-42E6-B04E-921B-F68087335934}" type="presOf" srcId="{478C9008-82C0-C949-96F1-CC6FBB077F21}" destId="{55564003-4868-BA42-A749-C6E1A17BB86C}" srcOrd="0" destOrd="0" presId="urn:microsoft.com/office/officeart/2005/8/layout/matrix3"/>
    <dgm:cxn modelId="{AE1CB58F-D1C0-3347-9399-1C9749517482}" srcId="{591501B4-2940-6C4E-9D1E-21244EEF576C}" destId="{45CA037C-3F1B-D641-95FF-04D49842CB14}" srcOrd="0" destOrd="0" parTransId="{F83FF084-B9EC-4C4C-8E70-5A01B9E787CC}" sibTransId="{352755A1-0C6D-6346-A15D-7AF3DD3F56F6}"/>
    <dgm:cxn modelId="{592A5AEA-78BB-5440-8356-CB190EF96EDD}" type="presOf" srcId="{474E4F79-37A6-AE4B-90F2-9B7A67FB40DB}" destId="{D43425A1-F2CE-2843-B729-57B95437EA87}" srcOrd="0" destOrd="1" presId="urn:microsoft.com/office/officeart/2005/8/layout/matrix3"/>
    <dgm:cxn modelId="{5A8EDA0A-E1B5-9C42-B379-AF649A893B61}" type="presOf" srcId="{68F9C917-0065-EC4D-B0EF-9BF52CA52ABD}" destId="{17C992AA-187E-DF43-AC6D-09A34233146C}" srcOrd="0" destOrd="1" presId="urn:microsoft.com/office/officeart/2005/8/layout/matrix3"/>
    <dgm:cxn modelId="{AA73E346-1502-FC4C-A93D-A33EC08937B0}" type="presOf" srcId="{BBCCE486-D003-9F47-A879-B1503AE3A9C0}" destId="{38BA154D-3448-C247-9480-F48D86360482}" srcOrd="0" destOrd="0" presId="urn:microsoft.com/office/officeart/2005/8/layout/matrix3"/>
    <dgm:cxn modelId="{1C760BB9-DF3A-D546-85A2-15D7FA5E05AC}" srcId="{FD4900DA-4EAC-6F41-B14D-3991671DDE33}" destId="{474E4F79-37A6-AE4B-90F2-9B7A67FB40DB}" srcOrd="0" destOrd="0" parTransId="{47BB7629-47BD-2F44-8F62-794E1508D380}" sibTransId="{83327295-888B-CF49-830C-8E64132BC9A8}"/>
    <dgm:cxn modelId="{4622402C-FFBD-D943-BD2C-3E148ECA7F58}" srcId="{478C9008-82C0-C949-96F1-CC6FBB077F21}" destId="{3C8E3EA8-8253-EB4C-B661-E8106B9652B5}" srcOrd="3" destOrd="0" parTransId="{13DCE8B7-11DB-464E-B63E-E8A2403DD401}" sibTransId="{3D95F127-1203-F148-9254-656C449186C8}"/>
    <dgm:cxn modelId="{DF0F3DB6-0A45-8B43-8C4C-5F7DE75F54F3}" type="presOf" srcId="{9B8BC059-1ADB-DF4E-BE69-2BC8CF5410F2}" destId="{38BA154D-3448-C247-9480-F48D86360482}" srcOrd="0" destOrd="2" presId="urn:microsoft.com/office/officeart/2005/8/layout/matrix3"/>
    <dgm:cxn modelId="{6855EB68-B4C1-AE42-9FCC-A10FDE27645A}" type="presParOf" srcId="{55564003-4868-BA42-A749-C6E1A17BB86C}" destId="{D9121F6E-90E6-6945-ACF9-519CE5143683}" srcOrd="0" destOrd="0" presId="urn:microsoft.com/office/officeart/2005/8/layout/matrix3"/>
    <dgm:cxn modelId="{ABBB8DC5-ECEE-F644-8AFA-9D8CAC6961FC}" type="presParOf" srcId="{55564003-4868-BA42-A749-C6E1A17BB86C}" destId="{38BA154D-3448-C247-9480-F48D86360482}" srcOrd="1" destOrd="0" presId="urn:microsoft.com/office/officeart/2005/8/layout/matrix3"/>
    <dgm:cxn modelId="{207EA70F-6FB8-EE42-A691-8E828B7481A7}" type="presParOf" srcId="{55564003-4868-BA42-A749-C6E1A17BB86C}" destId="{E594EFE1-0725-5945-B830-29EC1BECF1D1}" srcOrd="2" destOrd="0" presId="urn:microsoft.com/office/officeart/2005/8/layout/matrix3"/>
    <dgm:cxn modelId="{DBC5DAD6-F227-CA4E-A9E4-B445D29CBACD}" type="presParOf" srcId="{55564003-4868-BA42-A749-C6E1A17BB86C}" destId="{D43425A1-F2CE-2843-B729-57B95437EA87}" srcOrd="3" destOrd="0" presId="urn:microsoft.com/office/officeart/2005/8/layout/matrix3"/>
    <dgm:cxn modelId="{9FDF8409-B41C-774A-A9EA-E98E5ED43492}" type="presParOf" srcId="{55564003-4868-BA42-A749-C6E1A17BB86C}" destId="{17C992AA-187E-DF43-AC6D-09A34233146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32F763-2221-BD43-B91F-502F127CE744}" type="doc">
      <dgm:prSet loTypeId="urn:microsoft.com/office/officeart/2005/8/layout/target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FDE428-57DE-F640-9664-C4739A227A6F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Can block offline guessing attacks by denying access to encrypted passwords</a:t>
          </a:r>
          <a:endParaRPr lang="en-US" dirty="0"/>
        </a:p>
      </dgm:t>
    </dgm:pt>
    <dgm:pt modelId="{6D09374D-7358-694C-AB64-36D147A10139}" type="parTrans" cxnId="{54E5F474-7964-3B45-AEF7-303376552FBA}">
      <dgm:prSet/>
      <dgm:spPr/>
      <dgm:t>
        <a:bodyPr/>
        <a:lstStyle/>
        <a:p>
          <a:endParaRPr lang="en-US"/>
        </a:p>
      </dgm:t>
    </dgm:pt>
    <dgm:pt modelId="{6E0E90C9-6E81-D745-8048-3B8E23AF33AC}" type="sibTrans" cxnId="{54E5F474-7964-3B45-AEF7-303376552FBA}">
      <dgm:prSet/>
      <dgm:spPr/>
      <dgm:t>
        <a:bodyPr/>
        <a:lstStyle/>
        <a:p>
          <a:endParaRPr lang="en-US"/>
        </a:p>
      </dgm:t>
    </dgm:pt>
    <dgm:pt modelId="{31E38318-D836-4749-95D7-0219DFDF1496}">
      <dgm:prSet/>
      <dgm:spPr/>
      <dgm:t>
        <a:bodyPr/>
        <a:lstStyle/>
        <a:p>
          <a:pPr rtl="0"/>
          <a:r>
            <a:rPr lang="en-US" b="1" dirty="0" smtClean="0">
              <a:latin typeface="+mn-lt"/>
            </a:rPr>
            <a:t>Make available only to privileged users</a:t>
          </a:r>
          <a:endParaRPr lang="en-US" b="1" dirty="0">
            <a:latin typeface="+mn-lt"/>
          </a:endParaRPr>
        </a:p>
      </dgm:t>
    </dgm:pt>
    <dgm:pt modelId="{3B2F1069-D130-444F-B264-CDC48CD12D42}" type="parTrans" cxnId="{D6092F8D-83FA-9548-A2F8-7DE72017AFE3}">
      <dgm:prSet/>
      <dgm:spPr/>
      <dgm:t>
        <a:bodyPr/>
        <a:lstStyle/>
        <a:p>
          <a:endParaRPr lang="en-US"/>
        </a:p>
      </dgm:t>
    </dgm:pt>
    <dgm:pt modelId="{87AB6768-2578-8049-9AFE-CE99ADF2FB27}" type="sibTrans" cxnId="{D6092F8D-83FA-9548-A2F8-7DE72017AFE3}">
      <dgm:prSet/>
      <dgm:spPr/>
      <dgm:t>
        <a:bodyPr/>
        <a:lstStyle/>
        <a:p>
          <a:endParaRPr lang="en-US"/>
        </a:p>
      </dgm:t>
    </dgm:pt>
    <dgm:pt modelId="{28DD6895-A689-0542-BA7E-CEFEB6446F7C}">
      <dgm:prSet custT="1"/>
      <dgm:spPr/>
      <dgm:t>
        <a:bodyPr/>
        <a:lstStyle/>
        <a:p>
          <a:pPr rtl="0"/>
          <a:r>
            <a:rPr lang="en-US" sz="1400" b="1" dirty="0" smtClean="0"/>
            <a:t>Shadow password file</a:t>
          </a:r>
          <a:endParaRPr lang="en-US" sz="1400" dirty="0"/>
        </a:p>
      </dgm:t>
    </dgm:pt>
    <dgm:pt modelId="{7299A2E4-9465-7B43-BF62-BE1E57125FEF}" type="parTrans" cxnId="{04DC4E28-024D-0044-B352-213BF0801BBF}">
      <dgm:prSet/>
      <dgm:spPr/>
      <dgm:t>
        <a:bodyPr/>
        <a:lstStyle/>
        <a:p>
          <a:endParaRPr lang="en-US"/>
        </a:p>
      </dgm:t>
    </dgm:pt>
    <dgm:pt modelId="{F1927250-0FA3-C94F-BB22-F9ADC248304A}" type="sibTrans" cxnId="{04DC4E28-024D-0044-B352-213BF0801BBF}">
      <dgm:prSet/>
      <dgm:spPr/>
      <dgm:t>
        <a:bodyPr/>
        <a:lstStyle/>
        <a:p>
          <a:endParaRPr lang="en-US"/>
        </a:p>
      </dgm:t>
    </dgm:pt>
    <dgm:pt modelId="{34F7A40D-3FC4-1747-853B-EC575C7FC6C2}">
      <dgm:prSet custT="1"/>
      <dgm:spPr/>
      <dgm:t>
        <a:bodyPr/>
        <a:lstStyle/>
        <a:p>
          <a:pPr rtl="0"/>
          <a:r>
            <a:rPr lang="en-US" sz="4000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40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</a:t>
          </a:r>
          <a:r>
            <a:rPr lang="en-US" sz="4000" b="1" dirty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ulnerabilities</a:t>
          </a:r>
        </a:p>
        <a:p>
          <a:pPr rtl="0"/>
          <a:endParaRPr lang="en-US" sz="2800" dirty="0">
            <a:solidFill>
              <a:srgbClr val="0000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B87E28E-B7DB-804A-961F-1BBB23C97711}" type="parTrans" cxnId="{2004B95B-55E4-2F44-9AB7-30562166E009}">
      <dgm:prSet/>
      <dgm:spPr/>
      <dgm:t>
        <a:bodyPr/>
        <a:lstStyle/>
        <a:p>
          <a:endParaRPr lang="en-US"/>
        </a:p>
      </dgm:t>
    </dgm:pt>
    <dgm:pt modelId="{9721EFE3-21DF-C241-9E70-821607CCBA74}" type="sibTrans" cxnId="{2004B95B-55E4-2F44-9AB7-30562166E009}">
      <dgm:prSet/>
      <dgm:spPr/>
      <dgm:t>
        <a:bodyPr/>
        <a:lstStyle/>
        <a:p>
          <a:endParaRPr lang="en-US"/>
        </a:p>
      </dgm:t>
    </dgm:pt>
    <dgm:pt modelId="{4B92405E-7386-DD49-BF2D-D9E5DA3FE2F0}">
      <dgm:prSet/>
      <dgm:spPr/>
      <dgm:t>
        <a:bodyPr/>
        <a:lstStyle/>
        <a:p>
          <a:pPr rtl="0"/>
          <a:r>
            <a:rPr lang="en-US" b="1" dirty="0" smtClean="0"/>
            <a:t>Weakness in the OS that allows access to the file</a:t>
          </a:r>
          <a:endParaRPr lang="en-US" dirty="0"/>
        </a:p>
      </dgm:t>
    </dgm:pt>
    <dgm:pt modelId="{A4B438EC-6B4B-6044-962D-FB78223A426D}" type="parTrans" cxnId="{97FA67DE-DCE7-FE4F-B565-89612ED58609}">
      <dgm:prSet/>
      <dgm:spPr/>
      <dgm:t>
        <a:bodyPr/>
        <a:lstStyle/>
        <a:p>
          <a:endParaRPr lang="en-US"/>
        </a:p>
      </dgm:t>
    </dgm:pt>
    <dgm:pt modelId="{FBA652CB-EFF6-6849-8850-24336B82D47A}" type="sibTrans" cxnId="{97FA67DE-DCE7-FE4F-B565-89612ED58609}">
      <dgm:prSet/>
      <dgm:spPr/>
      <dgm:t>
        <a:bodyPr/>
        <a:lstStyle/>
        <a:p>
          <a:endParaRPr lang="en-US"/>
        </a:p>
      </dgm:t>
    </dgm:pt>
    <dgm:pt modelId="{F99A301B-CFA0-6843-A889-4F947A626A87}">
      <dgm:prSet/>
      <dgm:spPr/>
      <dgm:t>
        <a:bodyPr/>
        <a:lstStyle/>
        <a:p>
          <a:pPr rtl="0"/>
          <a:r>
            <a:rPr lang="en-US" b="1" dirty="0" smtClean="0"/>
            <a:t>Accident with permissions making it readable</a:t>
          </a:r>
          <a:endParaRPr lang="en-US" dirty="0"/>
        </a:p>
      </dgm:t>
    </dgm:pt>
    <dgm:pt modelId="{D6B9CC9E-7689-8F4F-96A4-262510D413A1}" type="parTrans" cxnId="{7A5A3E17-E204-9F48-BF2E-EF316AD9810A}">
      <dgm:prSet/>
      <dgm:spPr/>
      <dgm:t>
        <a:bodyPr/>
        <a:lstStyle/>
        <a:p>
          <a:endParaRPr lang="en-US"/>
        </a:p>
      </dgm:t>
    </dgm:pt>
    <dgm:pt modelId="{93908981-243B-7A42-97F6-104B4A0D257A}" type="sibTrans" cxnId="{7A5A3E17-E204-9F48-BF2E-EF316AD9810A}">
      <dgm:prSet/>
      <dgm:spPr/>
      <dgm:t>
        <a:bodyPr/>
        <a:lstStyle/>
        <a:p>
          <a:endParaRPr lang="en-US"/>
        </a:p>
      </dgm:t>
    </dgm:pt>
    <dgm:pt modelId="{F73FA5BC-8460-1B4E-AFFF-DD93AC6E13BE}">
      <dgm:prSet/>
      <dgm:spPr/>
      <dgm:t>
        <a:bodyPr/>
        <a:lstStyle/>
        <a:p>
          <a:pPr rtl="0"/>
          <a:r>
            <a:rPr lang="en-US" b="1" dirty="0" smtClean="0"/>
            <a:t>Users with same password on other systems</a:t>
          </a:r>
          <a:endParaRPr lang="en-US" dirty="0"/>
        </a:p>
      </dgm:t>
    </dgm:pt>
    <dgm:pt modelId="{C072578F-F662-3446-9744-9BC4EBCA0F52}" type="parTrans" cxnId="{7486AD08-7733-FF40-8A2A-D8537E682C87}">
      <dgm:prSet/>
      <dgm:spPr/>
      <dgm:t>
        <a:bodyPr/>
        <a:lstStyle/>
        <a:p>
          <a:endParaRPr lang="en-US"/>
        </a:p>
      </dgm:t>
    </dgm:pt>
    <dgm:pt modelId="{E54DD440-0215-CA4F-AF36-7716E9AF95D0}" type="sibTrans" cxnId="{7486AD08-7733-FF40-8A2A-D8537E682C87}">
      <dgm:prSet/>
      <dgm:spPr/>
      <dgm:t>
        <a:bodyPr/>
        <a:lstStyle/>
        <a:p>
          <a:endParaRPr lang="en-US"/>
        </a:p>
      </dgm:t>
    </dgm:pt>
    <dgm:pt modelId="{977557BE-F6B4-8746-B76C-38A3B931610D}">
      <dgm:prSet/>
      <dgm:spPr/>
      <dgm:t>
        <a:bodyPr/>
        <a:lstStyle/>
        <a:p>
          <a:pPr rtl="0"/>
          <a:r>
            <a:rPr lang="en-US" b="1" dirty="0" smtClean="0"/>
            <a:t>Access from backup media</a:t>
          </a:r>
          <a:endParaRPr lang="en-US" dirty="0"/>
        </a:p>
      </dgm:t>
    </dgm:pt>
    <dgm:pt modelId="{09D11E0E-9700-794A-855F-C6F4F72A6645}" type="parTrans" cxnId="{6E905A48-A0BC-DE44-ADAD-9E8D155C10D8}">
      <dgm:prSet/>
      <dgm:spPr/>
      <dgm:t>
        <a:bodyPr/>
        <a:lstStyle/>
        <a:p>
          <a:endParaRPr lang="en-US"/>
        </a:p>
      </dgm:t>
    </dgm:pt>
    <dgm:pt modelId="{A0A67AAD-3126-1D4E-B951-AEE198D0B111}" type="sibTrans" cxnId="{6E905A48-A0BC-DE44-ADAD-9E8D155C10D8}">
      <dgm:prSet/>
      <dgm:spPr/>
      <dgm:t>
        <a:bodyPr/>
        <a:lstStyle/>
        <a:p>
          <a:endParaRPr lang="en-US"/>
        </a:p>
      </dgm:t>
    </dgm:pt>
    <dgm:pt modelId="{7096A47C-9572-5043-862B-F93AFA2462D9}">
      <dgm:prSet/>
      <dgm:spPr/>
      <dgm:t>
        <a:bodyPr/>
        <a:lstStyle/>
        <a:p>
          <a:pPr rtl="0"/>
          <a:r>
            <a:rPr lang="en-US" b="1" dirty="0" smtClean="0"/>
            <a:t>Sniff passwords in network traffic</a:t>
          </a:r>
          <a:endParaRPr lang="en-US" dirty="0"/>
        </a:p>
      </dgm:t>
    </dgm:pt>
    <dgm:pt modelId="{0EC4B4D6-E290-A84F-BE45-0FC652995C7C}" type="parTrans" cxnId="{982036D4-1477-184D-AAEC-4F3CF2F59F1A}">
      <dgm:prSet/>
      <dgm:spPr/>
      <dgm:t>
        <a:bodyPr/>
        <a:lstStyle/>
        <a:p>
          <a:endParaRPr lang="en-US"/>
        </a:p>
      </dgm:t>
    </dgm:pt>
    <dgm:pt modelId="{7CDA5326-351A-B947-A169-61D0D134A5DF}" type="sibTrans" cxnId="{982036D4-1477-184D-AAEC-4F3CF2F59F1A}">
      <dgm:prSet/>
      <dgm:spPr/>
      <dgm:t>
        <a:bodyPr/>
        <a:lstStyle/>
        <a:p>
          <a:endParaRPr lang="en-US"/>
        </a:p>
      </dgm:t>
    </dgm:pt>
    <dgm:pt modelId="{CC155AF6-0BC7-7548-8ABF-06049B7D9C73}" type="pres">
      <dgm:prSet presAssocID="{EC32F763-2221-BD43-B91F-502F127CE744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9A99566-7F54-914F-8AB1-C0BE661F5F95}" type="pres">
      <dgm:prSet presAssocID="{EC32F763-2221-BD43-B91F-502F127CE744}" presName="outerBox" presStyleCnt="0"/>
      <dgm:spPr/>
    </dgm:pt>
    <dgm:pt modelId="{CBAB4F51-D1CF-4443-BE04-6F5ACD740CF2}" type="pres">
      <dgm:prSet presAssocID="{EC32F763-2221-BD43-B91F-502F127CE744}" presName="outerBoxParent" presStyleLbl="node1" presStyleIdx="0" presStyleCnt="2"/>
      <dgm:spPr/>
      <dgm:t>
        <a:bodyPr/>
        <a:lstStyle/>
        <a:p>
          <a:endParaRPr lang="en-US"/>
        </a:p>
      </dgm:t>
    </dgm:pt>
    <dgm:pt modelId="{CA8690A8-C658-3345-BB24-13AFD8FC7BB3}" type="pres">
      <dgm:prSet presAssocID="{EC32F763-2221-BD43-B91F-502F127CE744}" presName="outerBoxChildren" presStyleCnt="0"/>
      <dgm:spPr/>
    </dgm:pt>
    <dgm:pt modelId="{955D1949-407F-0449-9ED5-CF9744A5A142}" type="pres">
      <dgm:prSet presAssocID="{31E38318-D836-4749-95D7-0219DFDF1496}" presName="oChild" presStyleLbl="fgAcc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FDD3EF-12F6-B24B-93A4-FB44C3BD5D58}" type="pres">
      <dgm:prSet presAssocID="{87AB6768-2578-8049-9AFE-CE99ADF2FB27}" presName="outerSibTrans" presStyleCnt="0"/>
      <dgm:spPr/>
    </dgm:pt>
    <dgm:pt modelId="{7DDFFBAD-B46D-724C-B292-164A0482CCC6}" type="pres">
      <dgm:prSet presAssocID="{28DD6895-A689-0542-BA7E-CEFEB6446F7C}" presName="oChild" presStyleLbl="fgAcc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74AD43-8966-CA4E-A68D-130F44E2C8CF}" type="pres">
      <dgm:prSet presAssocID="{EC32F763-2221-BD43-B91F-502F127CE744}" presName="middleBox" presStyleCnt="0"/>
      <dgm:spPr/>
    </dgm:pt>
    <dgm:pt modelId="{A0C6AC60-17B5-7E4B-BC19-69896EED7098}" type="pres">
      <dgm:prSet presAssocID="{EC32F763-2221-BD43-B91F-502F127CE744}" presName="middleBoxParent" presStyleLbl="node1" presStyleIdx="1" presStyleCnt="2"/>
      <dgm:spPr/>
      <dgm:t>
        <a:bodyPr/>
        <a:lstStyle/>
        <a:p>
          <a:endParaRPr lang="en-US"/>
        </a:p>
      </dgm:t>
    </dgm:pt>
    <dgm:pt modelId="{C5E1CCE8-568A-3B46-8240-20B2C451D397}" type="pres">
      <dgm:prSet presAssocID="{EC32F763-2221-BD43-B91F-502F127CE744}" presName="middleBoxChildren" presStyleCnt="0"/>
      <dgm:spPr/>
    </dgm:pt>
    <dgm:pt modelId="{195436B9-F9FB-9E45-AE92-EEE154C28D7E}" type="pres">
      <dgm:prSet presAssocID="{4B92405E-7386-DD49-BF2D-D9E5DA3FE2F0}" presName="mChild" presStyleLbl="fgAcc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00D1F2-CE2C-6F46-BC83-AF36120A7ACD}" type="pres">
      <dgm:prSet presAssocID="{FBA652CB-EFF6-6849-8850-24336B82D47A}" presName="middleSibTrans" presStyleCnt="0"/>
      <dgm:spPr/>
    </dgm:pt>
    <dgm:pt modelId="{AF05F6A7-5066-B24E-8586-327B8204F75F}" type="pres">
      <dgm:prSet presAssocID="{F99A301B-CFA0-6843-A889-4F947A626A87}" presName="mChild" presStyleLbl="fgAcc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AB5A4C-168C-0E43-9B39-7727435B11CF}" type="pres">
      <dgm:prSet presAssocID="{93908981-243B-7A42-97F6-104B4A0D257A}" presName="middleSibTrans" presStyleCnt="0"/>
      <dgm:spPr/>
    </dgm:pt>
    <dgm:pt modelId="{063D7BA3-6514-804D-B44C-9600FFACCBE7}" type="pres">
      <dgm:prSet presAssocID="{F73FA5BC-8460-1B4E-AFFF-DD93AC6E13BE}" presName="mChild" presStyleLbl="fgAcc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918893-0AA6-634C-AFD3-20466015D652}" type="pres">
      <dgm:prSet presAssocID="{E54DD440-0215-CA4F-AF36-7716E9AF95D0}" presName="middleSibTrans" presStyleCnt="0"/>
      <dgm:spPr/>
    </dgm:pt>
    <dgm:pt modelId="{8DA745AB-B8AE-C147-94E3-3DAA288D050C}" type="pres">
      <dgm:prSet presAssocID="{977557BE-F6B4-8746-B76C-38A3B931610D}" presName="mChild" presStyleLbl="fgAcc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8546F0-F597-D047-9542-933498017FA3}" type="pres">
      <dgm:prSet presAssocID="{A0A67AAD-3126-1D4E-B951-AEE198D0B111}" presName="middleSibTrans" presStyleCnt="0"/>
      <dgm:spPr/>
    </dgm:pt>
    <dgm:pt modelId="{21D0FFE2-CBAA-204F-94B9-2B0C42E67233}" type="pres">
      <dgm:prSet presAssocID="{7096A47C-9572-5043-862B-F93AFA2462D9}" presName="mChild" presStyleLbl="fgAcc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A49076-D80D-F74A-A22F-69B6715FB574}" type="presOf" srcId="{977557BE-F6B4-8746-B76C-38A3B931610D}" destId="{8DA745AB-B8AE-C147-94E3-3DAA288D050C}" srcOrd="0" destOrd="0" presId="urn:microsoft.com/office/officeart/2005/8/layout/target2"/>
    <dgm:cxn modelId="{04DC4E28-024D-0044-B352-213BF0801BBF}" srcId="{68FDE428-57DE-F640-9664-C4739A227A6F}" destId="{28DD6895-A689-0542-BA7E-CEFEB6446F7C}" srcOrd="1" destOrd="0" parTransId="{7299A2E4-9465-7B43-BF62-BE1E57125FEF}" sibTransId="{F1927250-0FA3-C94F-BB22-F9ADC248304A}"/>
    <dgm:cxn modelId="{97FA67DE-DCE7-FE4F-B565-89612ED58609}" srcId="{34F7A40D-3FC4-1747-853B-EC575C7FC6C2}" destId="{4B92405E-7386-DD49-BF2D-D9E5DA3FE2F0}" srcOrd="0" destOrd="0" parTransId="{A4B438EC-6B4B-6044-962D-FB78223A426D}" sibTransId="{FBA652CB-EFF6-6849-8850-24336B82D47A}"/>
    <dgm:cxn modelId="{D6092F8D-83FA-9548-A2F8-7DE72017AFE3}" srcId="{68FDE428-57DE-F640-9664-C4739A227A6F}" destId="{31E38318-D836-4749-95D7-0219DFDF1496}" srcOrd="0" destOrd="0" parTransId="{3B2F1069-D130-444F-B264-CDC48CD12D42}" sibTransId="{87AB6768-2578-8049-9AFE-CE99ADF2FB27}"/>
    <dgm:cxn modelId="{5810AC05-D10F-4F41-B53E-EE737E7C1649}" type="presOf" srcId="{28DD6895-A689-0542-BA7E-CEFEB6446F7C}" destId="{7DDFFBAD-B46D-724C-B292-164A0482CCC6}" srcOrd="0" destOrd="0" presId="urn:microsoft.com/office/officeart/2005/8/layout/target2"/>
    <dgm:cxn modelId="{B9915241-4734-7440-95A6-102B5DAD6A10}" type="presOf" srcId="{F73FA5BC-8460-1B4E-AFFF-DD93AC6E13BE}" destId="{063D7BA3-6514-804D-B44C-9600FFACCBE7}" srcOrd="0" destOrd="0" presId="urn:microsoft.com/office/officeart/2005/8/layout/target2"/>
    <dgm:cxn modelId="{5AA69E77-ED76-944E-B876-F4730891E10C}" type="presOf" srcId="{68FDE428-57DE-F640-9664-C4739A227A6F}" destId="{CBAB4F51-D1CF-4443-BE04-6F5ACD740CF2}" srcOrd="0" destOrd="0" presId="urn:microsoft.com/office/officeart/2005/8/layout/target2"/>
    <dgm:cxn modelId="{7486AD08-7733-FF40-8A2A-D8537E682C87}" srcId="{34F7A40D-3FC4-1747-853B-EC575C7FC6C2}" destId="{F73FA5BC-8460-1B4E-AFFF-DD93AC6E13BE}" srcOrd="2" destOrd="0" parTransId="{C072578F-F662-3446-9744-9BC4EBCA0F52}" sibTransId="{E54DD440-0215-CA4F-AF36-7716E9AF95D0}"/>
    <dgm:cxn modelId="{D8B19867-39A8-6C4B-9393-11431862544A}" type="presOf" srcId="{31E38318-D836-4749-95D7-0219DFDF1496}" destId="{955D1949-407F-0449-9ED5-CF9744A5A142}" srcOrd="0" destOrd="0" presId="urn:microsoft.com/office/officeart/2005/8/layout/target2"/>
    <dgm:cxn modelId="{2004B95B-55E4-2F44-9AB7-30562166E009}" srcId="{EC32F763-2221-BD43-B91F-502F127CE744}" destId="{34F7A40D-3FC4-1747-853B-EC575C7FC6C2}" srcOrd="1" destOrd="0" parTransId="{5B87E28E-B7DB-804A-961F-1BBB23C97711}" sibTransId="{9721EFE3-21DF-C241-9E70-821607CCBA74}"/>
    <dgm:cxn modelId="{54E5F474-7964-3B45-AEF7-303376552FBA}" srcId="{EC32F763-2221-BD43-B91F-502F127CE744}" destId="{68FDE428-57DE-F640-9664-C4739A227A6F}" srcOrd="0" destOrd="0" parTransId="{6D09374D-7358-694C-AB64-36D147A10139}" sibTransId="{6E0E90C9-6E81-D745-8048-3B8E23AF33AC}"/>
    <dgm:cxn modelId="{982036D4-1477-184D-AAEC-4F3CF2F59F1A}" srcId="{34F7A40D-3FC4-1747-853B-EC575C7FC6C2}" destId="{7096A47C-9572-5043-862B-F93AFA2462D9}" srcOrd="4" destOrd="0" parTransId="{0EC4B4D6-E290-A84F-BE45-0FC652995C7C}" sibTransId="{7CDA5326-351A-B947-A169-61D0D134A5DF}"/>
    <dgm:cxn modelId="{50CB2FA0-248B-2B4D-A4A5-CBE389FF961C}" type="presOf" srcId="{34F7A40D-3FC4-1747-853B-EC575C7FC6C2}" destId="{A0C6AC60-17B5-7E4B-BC19-69896EED7098}" srcOrd="0" destOrd="0" presId="urn:microsoft.com/office/officeart/2005/8/layout/target2"/>
    <dgm:cxn modelId="{8CB49802-B971-DF48-B025-AA6487C47307}" type="presOf" srcId="{F99A301B-CFA0-6843-A889-4F947A626A87}" destId="{AF05F6A7-5066-B24E-8586-327B8204F75F}" srcOrd="0" destOrd="0" presId="urn:microsoft.com/office/officeart/2005/8/layout/target2"/>
    <dgm:cxn modelId="{7A5A3E17-E204-9F48-BF2E-EF316AD9810A}" srcId="{34F7A40D-3FC4-1747-853B-EC575C7FC6C2}" destId="{F99A301B-CFA0-6843-A889-4F947A626A87}" srcOrd="1" destOrd="0" parTransId="{D6B9CC9E-7689-8F4F-96A4-262510D413A1}" sibTransId="{93908981-243B-7A42-97F6-104B4A0D257A}"/>
    <dgm:cxn modelId="{5CB3FB2D-D022-8C4B-B581-691A7952F7B2}" type="presOf" srcId="{7096A47C-9572-5043-862B-F93AFA2462D9}" destId="{21D0FFE2-CBAA-204F-94B9-2B0C42E67233}" srcOrd="0" destOrd="0" presId="urn:microsoft.com/office/officeart/2005/8/layout/target2"/>
    <dgm:cxn modelId="{6E905A48-A0BC-DE44-ADAD-9E8D155C10D8}" srcId="{34F7A40D-3FC4-1747-853B-EC575C7FC6C2}" destId="{977557BE-F6B4-8746-B76C-38A3B931610D}" srcOrd="3" destOrd="0" parTransId="{09D11E0E-9700-794A-855F-C6F4F72A6645}" sibTransId="{A0A67AAD-3126-1D4E-B951-AEE198D0B111}"/>
    <dgm:cxn modelId="{B72FE832-F534-3D4D-BC80-4528FE3F3092}" type="presOf" srcId="{4B92405E-7386-DD49-BF2D-D9E5DA3FE2F0}" destId="{195436B9-F9FB-9E45-AE92-EEE154C28D7E}" srcOrd="0" destOrd="0" presId="urn:microsoft.com/office/officeart/2005/8/layout/target2"/>
    <dgm:cxn modelId="{7F0EAFB9-6ABC-0D4E-8B29-B5C232C48EE5}" type="presOf" srcId="{EC32F763-2221-BD43-B91F-502F127CE744}" destId="{CC155AF6-0BC7-7548-8ABF-06049B7D9C73}" srcOrd="0" destOrd="0" presId="urn:microsoft.com/office/officeart/2005/8/layout/target2"/>
    <dgm:cxn modelId="{7611CA38-6B34-F54D-9CF2-65F30F57C088}" type="presParOf" srcId="{CC155AF6-0BC7-7548-8ABF-06049B7D9C73}" destId="{09A99566-7F54-914F-8AB1-C0BE661F5F95}" srcOrd="0" destOrd="0" presId="urn:microsoft.com/office/officeart/2005/8/layout/target2"/>
    <dgm:cxn modelId="{30DBE061-C465-974F-8EB1-E62390B8BA84}" type="presParOf" srcId="{09A99566-7F54-914F-8AB1-C0BE661F5F95}" destId="{CBAB4F51-D1CF-4443-BE04-6F5ACD740CF2}" srcOrd="0" destOrd="0" presId="urn:microsoft.com/office/officeart/2005/8/layout/target2"/>
    <dgm:cxn modelId="{1510AB1F-ACBA-304C-9AA4-C59A1695FEB4}" type="presParOf" srcId="{09A99566-7F54-914F-8AB1-C0BE661F5F95}" destId="{CA8690A8-C658-3345-BB24-13AFD8FC7BB3}" srcOrd="1" destOrd="0" presId="urn:microsoft.com/office/officeart/2005/8/layout/target2"/>
    <dgm:cxn modelId="{F16A30DE-02CB-F546-BDCA-CF6FE00DB1A9}" type="presParOf" srcId="{CA8690A8-C658-3345-BB24-13AFD8FC7BB3}" destId="{955D1949-407F-0449-9ED5-CF9744A5A142}" srcOrd="0" destOrd="0" presId="urn:microsoft.com/office/officeart/2005/8/layout/target2"/>
    <dgm:cxn modelId="{3385A789-DD12-D04E-BCD4-152C45F081EB}" type="presParOf" srcId="{CA8690A8-C658-3345-BB24-13AFD8FC7BB3}" destId="{ABFDD3EF-12F6-B24B-93A4-FB44C3BD5D58}" srcOrd="1" destOrd="0" presId="urn:microsoft.com/office/officeart/2005/8/layout/target2"/>
    <dgm:cxn modelId="{C0EA973C-D67E-144E-8C2C-90450AB3300F}" type="presParOf" srcId="{CA8690A8-C658-3345-BB24-13AFD8FC7BB3}" destId="{7DDFFBAD-B46D-724C-B292-164A0482CCC6}" srcOrd="2" destOrd="0" presId="urn:microsoft.com/office/officeart/2005/8/layout/target2"/>
    <dgm:cxn modelId="{3B057A16-02B3-0B42-89BE-D83CA16F1360}" type="presParOf" srcId="{CC155AF6-0BC7-7548-8ABF-06049B7D9C73}" destId="{E274AD43-8966-CA4E-A68D-130F44E2C8CF}" srcOrd="1" destOrd="0" presId="urn:microsoft.com/office/officeart/2005/8/layout/target2"/>
    <dgm:cxn modelId="{2D340538-83D1-6B4C-9199-BB74EF48BD20}" type="presParOf" srcId="{E274AD43-8966-CA4E-A68D-130F44E2C8CF}" destId="{A0C6AC60-17B5-7E4B-BC19-69896EED7098}" srcOrd="0" destOrd="0" presId="urn:microsoft.com/office/officeart/2005/8/layout/target2"/>
    <dgm:cxn modelId="{9C529AD5-8401-A743-A058-0576498444FD}" type="presParOf" srcId="{E274AD43-8966-CA4E-A68D-130F44E2C8CF}" destId="{C5E1CCE8-568A-3B46-8240-20B2C451D397}" srcOrd="1" destOrd="0" presId="urn:microsoft.com/office/officeart/2005/8/layout/target2"/>
    <dgm:cxn modelId="{5C38F68D-2829-D64D-9E35-89E5DE24007A}" type="presParOf" srcId="{C5E1CCE8-568A-3B46-8240-20B2C451D397}" destId="{195436B9-F9FB-9E45-AE92-EEE154C28D7E}" srcOrd="0" destOrd="0" presId="urn:microsoft.com/office/officeart/2005/8/layout/target2"/>
    <dgm:cxn modelId="{58A38F3C-9AB9-AA48-94FD-F33EBB9E53F3}" type="presParOf" srcId="{C5E1CCE8-568A-3B46-8240-20B2C451D397}" destId="{B900D1F2-CE2C-6F46-BC83-AF36120A7ACD}" srcOrd="1" destOrd="0" presId="urn:microsoft.com/office/officeart/2005/8/layout/target2"/>
    <dgm:cxn modelId="{89E25997-9859-9A43-99CA-D08D6C14FBA6}" type="presParOf" srcId="{C5E1CCE8-568A-3B46-8240-20B2C451D397}" destId="{AF05F6A7-5066-B24E-8586-327B8204F75F}" srcOrd="2" destOrd="0" presId="urn:microsoft.com/office/officeart/2005/8/layout/target2"/>
    <dgm:cxn modelId="{D524A509-F69F-6A4D-9546-9B6EF16F9EC3}" type="presParOf" srcId="{C5E1CCE8-568A-3B46-8240-20B2C451D397}" destId="{5BAB5A4C-168C-0E43-9B39-7727435B11CF}" srcOrd="3" destOrd="0" presId="urn:microsoft.com/office/officeart/2005/8/layout/target2"/>
    <dgm:cxn modelId="{A15E348B-1130-AE42-8C80-A3149D87423D}" type="presParOf" srcId="{C5E1CCE8-568A-3B46-8240-20B2C451D397}" destId="{063D7BA3-6514-804D-B44C-9600FFACCBE7}" srcOrd="4" destOrd="0" presId="urn:microsoft.com/office/officeart/2005/8/layout/target2"/>
    <dgm:cxn modelId="{C7DCC163-AF24-4542-A9D8-CE30177D132C}" type="presParOf" srcId="{C5E1CCE8-568A-3B46-8240-20B2C451D397}" destId="{D5918893-0AA6-634C-AFD3-20466015D652}" srcOrd="5" destOrd="0" presId="urn:microsoft.com/office/officeart/2005/8/layout/target2"/>
    <dgm:cxn modelId="{939656C6-4EB7-3D46-BE1B-471FF7DAD726}" type="presParOf" srcId="{C5E1CCE8-568A-3B46-8240-20B2C451D397}" destId="{8DA745AB-B8AE-C147-94E3-3DAA288D050C}" srcOrd="6" destOrd="0" presId="urn:microsoft.com/office/officeart/2005/8/layout/target2"/>
    <dgm:cxn modelId="{8D842952-FBFB-ED4A-A1D5-A9B56F221C17}" type="presParOf" srcId="{C5E1CCE8-568A-3B46-8240-20B2C451D397}" destId="{C88546F0-F597-D047-9542-933498017FA3}" srcOrd="7" destOrd="0" presId="urn:microsoft.com/office/officeart/2005/8/layout/target2"/>
    <dgm:cxn modelId="{BFDA2AAF-A0BA-9844-BB6E-7BF0887768F1}" type="presParOf" srcId="{C5E1CCE8-568A-3B46-8240-20B2C451D397}" destId="{21D0FFE2-CBAA-204F-94B9-2B0C42E67233}" srcOrd="8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F7C4421-7743-494C-903B-70BFAA8292D1}" type="doc">
      <dgm:prSet loTypeId="urn:microsoft.com/office/officeart/2005/8/layout/process4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E72030-0C60-0443-8B17-CF9D2CC015EB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User education</a:t>
          </a:r>
        </a:p>
      </dgm:t>
    </dgm:pt>
    <dgm:pt modelId="{42B7A277-2923-534E-8393-8F87431D9BDF}" type="parTrans" cxnId="{E5CDCB7C-6204-7B4E-9C57-C610A4248CC2}">
      <dgm:prSet/>
      <dgm:spPr/>
      <dgm:t>
        <a:bodyPr/>
        <a:lstStyle/>
        <a:p>
          <a:endParaRPr lang="en-US"/>
        </a:p>
      </dgm:t>
    </dgm:pt>
    <dgm:pt modelId="{25D5FD08-8AB5-F94B-8AA0-7AF95B6F071A}" type="sibTrans" cxnId="{E5CDCB7C-6204-7B4E-9C57-C610A4248CC2}">
      <dgm:prSet/>
      <dgm:spPr/>
      <dgm:t>
        <a:bodyPr/>
        <a:lstStyle/>
        <a:p>
          <a:endParaRPr lang="en-US"/>
        </a:p>
      </dgm:t>
    </dgm:pt>
    <dgm:pt modelId="{CB1DDC3C-5413-C445-9A13-4275C2B0FD8C}">
      <dgm:prSet/>
      <dgm:spPr/>
      <dgm:t>
        <a:bodyPr/>
        <a:lstStyle/>
        <a:p>
          <a:pPr rtl="0"/>
          <a:r>
            <a:rPr lang="en-US" b="1" dirty="0" smtClean="0"/>
            <a:t>Users can be told the importance of using hard to guess passwords and can be provided with guidelines for selecting strong passwords</a:t>
          </a:r>
          <a:endParaRPr lang="en-US" dirty="0"/>
        </a:p>
      </dgm:t>
    </dgm:pt>
    <dgm:pt modelId="{CAF9889E-2C5C-E04A-A7A0-30D4611D8C41}" type="parTrans" cxnId="{3E28FFA1-FEFC-794E-9A91-5DC4813D97A9}">
      <dgm:prSet/>
      <dgm:spPr/>
      <dgm:t>
        <a:bodyPr/>
        <a:lstStyle/>
        <a:p>
          <a:endParaRPr lang="en-US"/>
        </a:p>
      </dgm:t>
    </dgm:pt>
    <dgm:pt modelId="{5EBD917B-C51F-AE42-BB9C-1839C2AA9B4E}" type="sibTrans" cxnId="{3E28FFA1-FEFC-794E-9A91-5DC4813D97A9}">
      <dgm:prSet/>
      <dgm:spPr/>
      <dgm:t>
        <a:bodyPr/>
        <a:lstStyle/>
        <a:p>
          <a:endParaRPr lang="en-US"/>
        </a:p>
      </dgm:t>
    </dgm:pt>
    <dgm:pt modelId="{588E17AB-9003-C946-94A7-CC6266FC6FC6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Computer generated passwords</a:t>
          </a:r>
        </a:p>
      </dgm:t>
    </dgm:pt>
    <dgm:pt modelId="{9FD87379-B3C2-034B-878C-A2A4F8E2BC49}" type="parTrans" cxnId="{693D7D58-0DB7-514A-AD53-3635A6DA9C88}">
      <dgm:prSet/>
      <dgm:spPr/>
      <dgm:t>
        <a:bodyPr/>
        <a:lstStyle/>
        <a:p>
          <a:endParaRPr lang="en-US"/>
        </a:p>
      </dgm:t>
    </dgm:pt>
    <dgm:pt modelId="{2ADF9D27-DEDD-114A-86CA-AFCC808F6E58}" type="sibTrans" cxnId="{693D7D58-0DB7-514A-AD53-3635A6DA9C88}">
      <dgm:prSet/>
      <dgm:spPr/>
      <dgm:t>
        <a:bodyPr/>
        <a:lstStyle/>
        <a:p>
          <a:endParaRPr lang="en-US"/>
        </a:p>
      </dgm:t>
    </dgm:pt>
    <dgm:pt modelId="{210D3FDB-069E-B643-9746-57321C8501D5}">
      <dgm:prSet/>
      <dgm:spPr/>
      <dgm:t>
        <a:bodyPr/>
        <a:lstStyle/>
        <a:p>
          <a:pPr rtl="0"/>
          <a:r>
            <a:rPr lang="en-US" b="1" dirty="0" smtClean="0"/>
            <a:t>Users have trouble remembering them</a:t>
          </a:r>
          <a:endParaRPr lang="en-US" dirty="0"/>
        </a:p>
      </dgm:t>
    </dgm:pt>
    <dgm:pt modelId="{EB55D521-EE85-C143-AEDB-015FB9EA03CD}" type="parTrans" cxnId="{34CD2087-8251-1645-B8D0-3FC13896B3B3}">
      <dgm:prSet/>
      <dgm:spPr/>
      <dgm:t>
        <a:bodyPr/>
        <a:lstStyle/>
        <a:p>
          <a:endParaRPr lang="en-US"/>
        </a:p>
      </dgm:t>
    </dgm:pt>
    <dgm:pt modelId="{40AD993A-5B59-FC48-B6B7-4241942AE0FE}" type="sibTrans" cxnId="{34CD2087-8251-1645-B8D0-3FC13896B3B3}">
      <dgm:prSet/>
      <dgm:spPr/>
      <dgm:t>
        <a:bodyPr/>
        <a:lstStyle/>
        <a:p>
          <a:endParaRPr lang="en-US"/>
        </a:p>
      </dgm:t>
    </dgm:pt>
    <dgm:pt modelId="{5A04B812-6B9E-824D-80C7-AF137353AC52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Reactive password checking</a:t>
          </a:r>
        </a:p>
      </dgm:t>
    </dgm:pt>
    <dgm:pt modelId="{06F5C964-74CB-8148-8526-30F4A5429BFA}" type="parTrans" cxnId="{09E844B8-B7E2-AE4C-8F90-CA2930797013}">
      <dgm:prSet/>
      <dgm:spPr/>
      <dgm:t>
        <a:bodyPr/>
        <a:lstStyle/>
        <a:p>
          <a:endParaRPr lang="en-US"/>
        </a:p>
      </dgm:t>
    </dgm:pt>
    <dgm:pt modelId="{FC4DA392-EF24-7D40-8DE0-5BE113125EB5}" type="sibTrans" cxnId="{09E844B8-B7E2-AE4C-8F90-CA2930797013}">
      <dgm:prSet/>
      <dgm:spPr/>
      <dgm:t>
        <a:bodyPr/>
        <a:lstStyle/>
        <a:p>
          <a:endParaRPr lang="en-US"/>
        </a:p>
      </dgm:t>
    </dgm:pt>
    <dgm:pt modelId="{12E46908-F5FD-BD42-9196-081A53E4C6C8}">
      <dgm:prSet/>
      <dgm:spPr/>
      <dgm:t>
        <a:bodyPr/>
        <a:lstStyle/>
        <a:p>
          <a:pPr rtl="0"/>
          <a:r>
            <a:rPr lang="en-US" b="1" dirty="0" smtClean="0"/>
            <a:t>System periodically runs its own password cracker to find guessable passwords</a:t>
          </a:r>
          <a:endParaRPr lang="en-US" dirty="0"/>
        </a:p>
      </dgm:t>
    </dgm:pt>
    <dgm:pt modelId="{AA85B2E7-69C6-EF4F-8B80-3CBA14904189}" type="parTrans" cxnId="{A4DE716D-D998-684A-A767-33158264FE47}">
      <dgm:prSet/>
      <dgm:spPr/>
      <dgm:t>
        <a:bodyPr/>
        <a:lstStyle/>
        <a:p>
          <a:endParaRPr lang="en-US"/>
        </a:p>
      </dgm:t>
    </dgm:pt>
    <dgm:pt modelId="{7F097837-8F55-D64C-A2F8-C572AF9ED2B9}" type="sibTrans" cxnId="{A4DE716D-D998-684A-A767-33158264FE47}">
      <dgm:prSet/>
      <dgm:spPr/>
      <dgm:t>
        <a:bodyPr/>
        <a:lstStyle/>
        <a:p>
          <a:endParaRPr lang="en-US"/>
        </a:p>
      </dgm:t>
    </dgm:pt>
    <dgm:pt modelId="{975A0467-F42B-A241-9513-0B6CD540ADC0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Complex password policy</a:t>
          </a:r>
        </a:p>
      </dgm:t>
    </dgm:pt>
    <dgm:pt modelId="{2D2A6A79-BD38-4F4F-BE8F-C2CADAB04647}" type="parTrans" cxnId="{AFDE664B-C235-6E49-B71D-9047089F19CE}">
      <dgm:prSet/>
      <dgm:spPr/>
      <dgm:t>
        <a:bodyPr/>
        <a:lstStyle/>
        <a:p>
          <a:endParaRPr lang="en-US"/>
        </a:p>
      </dgm:t>
    </dgm:pt>
    <dgm:pt modelId="{047F20C8-C766-B74C-BDCA-58F0DFB857C5}" type="sibTrans" cxnId="{AFDE664B-C235-6E49-B71D-9047089F19CE}">
      <dgm:prSet/>
      <dgm:spPr/>
      <dgm:t>
        <a:bodyPr/>
        <a:lstStyle/>
        <a:p>
          <a:endParaRPr lang="en-US"/>
        </a:p>
      </dgm:t>
    </dgm:pt>
    <dgm:pt modelId="{C48775E6-0E6F-1648-AD4E-674F69B5BD63}">
      <dgm:prSet/>
      <dgm:spPr/>
      <dgm:t>
        <a:bodyPr/>
        <a:lstStyle/>
        <a:p>
          <a:pPr rtl="0"/>
          <a:r>
            <a:rPr lang="en-US" b="1" dirty="0" smtClean="0"/>
            <a:t>User is allowed to select their own password, however the system checks to see if the password is allowable, and if  not, rejects it</a:t>
          </a:r>
          <a:endParaRPr lang="en-US" dirty="0"/>
        </a:p>
      </dgm:t>
    </dgm:pt>
    <dgm:pt modelId="{F72FED51-8CF4-0241-86AB-D741B43F07F2}" type="parTrans" cxnId="{CE19C793-E957-E84D-8C9B-C617EC6B08DA}">
      <dgm:prSet/>
      <dgm:spPr/>
      <dgm:t>
        <a:bodyPr/>
        <a:lstStyle/>
        <a:p>
          <a:endParaRPr lang="en-US"/>
        </a:p>
      </dgm:t>
    </dgm:pt>
    <dgm:pt modelId="{0B3058A4-63B2-D04C-A11A-CE9292D1741C}" type="sibTrans" cxnId="{CE19C793-E957-E84D-8C9B-C617EC6B08DA}">
      <dgm:prSet/>
      <dgm:spPr/>
      <dgm:t>
        <a:bodyPr/>
        <a:lstStyle/>
        <a:p>
          <a:endParaRPr lang="en-US"/>
        </a:p>
      </dgm:t>
    </dgm:pt>
    <dgm:pt modelId="{3798FBE5-6439-1B43-B4D4-664FC7AD44C3}">
      <dgm:prSet/>
      <dgm:spPr/>
      <dgm:t>
        <a:bodyPr/>
        <a:lstStyle/>
        <a:p>
          <a:pPr rtl="0"/>
          <a:r>
            <a:rPr lang="en-US" b="1" dirty="0" smtClean="0"/>
            <a:t>Goal is to  eliminate guessable passwords while allowing the user to select a password that is memorable</a:t>
          </a:r>
          <a:endParaRPr lang="en-US" dirty="0"/>
        </a:p>
      </dgm:t>
    </dgm:pt>
    <dgm:pt modelId="{0E5B9139-624A-4442-B465-8C8C6223DF54}" type="parTrans" cxnId="{B82929EF-CB43-6642-B522-20B1A310F042}">
      <dgm:prSet/>
      <dgm:spPr/>
      <dgm:t>
        <a:bodyPr/>
        <a:lstStyle/>
        <a:p>
          <a:endParaRPr lang="en-US"/>
        </a:p>
      </dgm:t>
    </dgm:pt>
    <dgm:pt modelId="{588D9ED7-07E0-AB4D-BEFE-8EB52082B51A}" type="sibTrans" cxnId="{B82929EF-CB43-6642-B522-20B1A310F042}">
      <dgm:prSet/>
      <dgm:spPr/>
      <dgm:t>
        <a:bodyPr/>
        <a:lstStyle/>
        <a:p>
          <a:endParaRPr lang="en-US"/>
        </a:p>
      </dgm:t>
    </dgm:pt>
    <dgm:pt modelId="{2374836F-E08C-E849-B671-28C02E307471}" type="pres">
      <dgm:prSet presAssocID="{2F7C4421-7743-494C-903B-70BFAA8292D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29E8C5-7807-9446-BB28-5614C6BE4638}" type="pres">
      <dgm:prSet presAssocID="{975A0467-F42B-A241-9513-0B6CD540ADC0}" presName="boxAndChildren" presStyleCnt="0"/>
      <dgm:spPr/>
    </dgm:pt>
    <dgm:pt modelId="{DE56FC7C-E6A5-CA48-87EB-19A8AAF4F22C}" type="pres">
      <dgm:prSet presAssocID="{975A0467-F42B-A241-9513-0B6CD540ADC0}" presName="parentTextBox" presStyleLbl="node1" presStyleIdx="0" presStyleCnt="4"/>
      <dgm:spPr/>
      <dgm:t>
        <a:bodyPr/>
        <a:lstStyle/>
        <a:p>
          <a:endParaRPr lang="en-US"/>
        </a:p>
      </dgm:t>
    </dgm:pt>
    <dgm:pt modelId="{F858A043-AEB7-DF49-B0C7-99C98D85774A}" type="pres">
      <dgm:prSet presAssocID="{975A0467-F42B-A241-9513-0B6CD540ADC0}" presName="entireBox" presStyleLbl="node1" presStyleIdx="0" presStyleCnt="4" custLinFactNeighborX="-31858" custLinFactNeighborY="189"/>
      <dgm:spPr/>
      <dgm:t>
        <a:bodyPr/>
        <a:lstStyle/>
        <a:p>
          <a:endParaRPr lang="en-US"/>
        </a:p>
      </dgm:t>
    </dgm:pt>
    <dgm:pt modelId="{85FAE131-6ECD-D741-A33B-A722526F6B59}" type="pres">
      <dgm:prSet presAssocID="{975A0467-F42B-A241-9513-0B6CD540ADC0}" presName="descendantBox" presStyleCnt="0"/>
      <dgm:spPr/>
    </dgm:pt>
    <dgm:pt modelId="{3C44AD89-49B6-D943-ACA0-428E0665597D}" type="pres">
      <dgm:prSet presAssocID="{C48775E6-0E6F-1648-AD4E-674F69B5BD63}" presName="childTextBox" presStyleLbl="fg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731248-7954-A04A-A7D9-1C4288DF32D6}" type="pres">
      <dgm:prSet presAssocID="{3798FBE5-6439-1B43-B4D4-664FC7AD44C3}" presName="childTextBox" presStyleLbl="fg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D70124-9B2D-4B41-AA22-AC594AD1CB0F}" type="pres">
      <dgm:prSet presAssocID="{FC4DA392-EF24-7D40-8DE0-5BE113125EB5}" presName="sp" presStyleCnt="0"/>
      <dgm:spPr/>
    </dgm:pt>
    <dgm:pt modelId="{5DE44892-A818-4E41-AAF0-2804E25A70F5}" type="pres">
      <dgm:prSet presAssocID="{5A04B812-6B9E-824D-80C7-AF137353AC52}" presName="arrowAndChildren" presStyleCnt="0"/>
      <dgm:spPr/>
    </dgm:pt>
    <dgm:pt modelId="{6885BD27-1142-3944-9E04-C45CA7F77367}" type="pres">
      <dgm:prSet presAssocID="{5A04B812-6B9E-824D-80C7-AF137353AC52}" presName="parentTextArrow" presStyleLbl="node1" presStyleIdx="0" presStyleCnt="4"/>
      <dgm:spPr/>
      <dgm:t>
        <a:bodyPr/>
        <a:lstStyle/>
        <a:p>
          <a:endParaRPr lang="en-US"/>
        </a:p>
      </dgm:t>
    </dgm:pt>
    <dgm:pt modelId="{573FB75E-857C-1949-B778-45CABA8452C7}" type="pres">
      <dgm:prSet presAssocID="{5A04B812-6B9E-824D-80C7-AF137353AC52}" presName="arrow" presStyleLbl="node1" presStyleIdx="1" presStyleCnt="4"/>
      <dgm:spPr/>
      <dgm:t>
        <a:bodyPr/>
        <a:lstStyle/>
        <a:p>
          <a:endParaRPr lang="en-US"/>
        </a:p>
      </dgm:t>
    </dgm:pt>
    <dgm:pt modelId="{1FAE94A9-37FF-0B4B-8DDD-D301F1F94850}" type="pres">
      <dgm:prSet presAssocID="{5A04B812-6B9E-824D-80C7-AF137353AC52}" presName="descendantArrow" presStyleCnt="0"/>
      <dgm:spPr/>
    </dgm:pt>
    <dgm:pt modelId="{87C515BD-8FB6-6145-9EF2-5A9D1AF6403D}" type="pres">
      <dgm:prSet presAssocID="{12E46908-F5FD-BD42-9196-081A53E4C6C8}" presName="childTextArrow" presStyleLbl="fg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21A3E8-3F4E-4A4D-9386-8618FE4E9B01}" type="pres">
      <dgm:prSet presAssocID="{2ADF9D27-DEDD-114A-86CA-AFCC808F6E58}" presName="sp" presStyleCnt="0"/>
      <dgm:spPr/>
    </dgm:pt>
    <dgm:pt modelId="{7B543CFB-FE82-A949-A94A-49A5DD7E9321}" type="pres">
      <dgm:prSet presAssocID="{588E17AB-9003-C946-94A7-CC6266FC6FC6}" presName="arrowAndChildren" presStyleCnt="0"/>
      <dgm:spPr/>
    </dgm:pt>
    <dgm:pt modelId="{80383991-D6D8-2144-866D-13F3982A4220}" type="pres">
      <dgm:prSet presAssocID="{588E17AB-9003-C946-94A7-CC6266FC6FC6}" presName="parentTextArrow" presStyleLbl="node1" presStyleIdx="1" presStyleCnt="4"/>
      <dgm:spPr/>
      <dgm:t>
        <a:bodyPr/>
        <a:lstStyle/>
        <a:p>
          <a:endParaRPr lang="en-US"/>
        </a:p>
      </dgm:t>
    </dgm:pt>
    <dgm:pt modelId="{E5F5AB94-6F42-3045-A75B-DECAB4E676C4}" type="pres">
      <dgm:prSet presAssocID="{588E17AB-9003-C946-94A7-CC6266FC6FC6}" presName="arrow" presStyleLbl="node1" presStyleIdx="2" presStyleCnt="4"/>
      <dgm:spPr/>
      <dgm:t>
        <a:bodyPr/>
        <a:lstStyle/>
        <a:p>
          <a:endParaRPr lang="en-US"/>
        </a:p>
      </dgm:t>
    </dgm:pt>
    <dgm:pt modelId="{F67C2544-BB1D-4540-B5AA-1120950A5E4E}" type="pres">
      <dgm:prSet presAssocID="{588E17AB-9003-C946-94A7-CC6266FC6FC6}" presName="descendantArrow" presStyleCnt="0"/>
      <dgm:spPr/>
    </dgm:pt>
    <dgm:pt modelId="{473476BE-03A0-034D-8273-ADB6465722C2}" type="pres">
      <dgm:prSet presAssocID="{210D3FDB-069E-B643-9746-57321C8501D5}" presName="childTextArrow" presStyleLbl="fg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4290E8-3806-8041-997C-152B48668B65}" type="pres">
      <dgm:prSet presAssocID="{25D5FD08-8AB5-F94B-8AA0-7AF95B6F071A}" presName="sp" presStyleCnt="0"/>
      <dgm:spPr/>
    </dgm:pt>
    <dgm:pt modelId="{FBA86CD1-AB9E-1C4C-8170-16F31F499F3C}" type="pres">
      <dgm:prSet presAssocID="{34E72030-0C60-0443-8B17-CF9D2CC015EB}" presName="arrowAndChildren" presStyleCnt="0"/>
      <dgm:spPr/>
    </dgm:pt>
    <dgm:pt modelId="{A25D7EB0-D30D-3C47-892C-5C19BEC13048}" type="pres">
      <dgm:prSet presAssocID="{34E72030-0C60-0443-8B17-CF9D2CC015EB}" presName="parentTextArrow" presStyleLbl="node1" presStyleIdx="2" presStyleCnt="4"/>
      <dgm:spPr/>
      <dgm:t>
        <a:bodyPr/>
        <a:lstStyle/>
        <a:p>
          <a:endParaRPr lang="en-US"/>
        </a:p>
      </dgm:t>
    </dgm:pt>
    <dgm:pt modelId="{0AFDD328-F6FE-8742-B842-B0DB5587933C}" type="pres">
      <dgm:prSet presAssocID="{34E72030-0C60-0443-8B17-CF9D2CC015EB}" presName="arrow" presStyleLbl="node1" presStyleIdx="3" presStyleCnt="4"/>
      <dgm:spPr/>
      <dgm:t>
        <a:bodyPr/>
        <a:lstStyle/>
        <a:p>
          <a:endParaRPr lang="en-US"/>
        </a:p>
      </dgm:t>
    </dgm:pt>
    <dgm:pt modelId="{9E552DC4-924E-F241-894D-BD73935D1B03}" type="pres">
      <dgm:prSet presAssocID="{34E72030-0C60-0443-8B17-CF9D2CC015EB}" presName="descendantArrow" presStyleCnt="0"/>
      <dgm:spPr/>
    </dgm:pt>
    <dgm:pt modelId="{57322FFB-B0D4-8943-B89E-579608E192F2}" type="pres">
      <dgm:prSet presAssocID="{CB1DDC3C-5413-C445-9A13-4275C2B0FD8C}" presName="childTextArrow" presStyleLbl="fg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82929EF-CB43-6642-B522-20B1A310F042}" srcId="{975A0467-F42B-A241-9513-0B6CD540ADC0}" destId="{3798FBE5-6439-1B43-B4D4-664FC7AD44C3}" srcOrd="1" destOrd="0" parTransId="{0E5B9139-624A-4442-B465-8C8C6223DF54}" sibTransId="{588D9ED7-07E0-AB4D-BEFE-8EB52082B51A}"/>
    <dgm:cxn modelId="{7FD64B56-DDED-BC49-B159-0D96141097CD}" type="presOf" srcId="{3798FBE5-6439-1B43-B4D4-664FC7AD44C3}" destId="{81731248-7954-A04A-A7D9-1C4288DF32D6}" srcOrd="0" destOrd="0" presId="urn:microsoft.com/office/officeart/2005/8/layout/process4"/>
    <dgm:cxn modelId="{3E28FFA1-FEFC-794E-9A91-5DC4813D97A9}" srcId="{34E72030-0C60-0443-8B17-CF9D2CC015EB}" destId="{CB1DDC3C-5413-C445-9A13-4275C2B0FD8C}" srcOrd="0" destOrd="0" parTransId="{CAF9889E-2C5C-E04A-A7A0-30D4611D8C41}" sibTransId="{5EBD917B-C51F-AE42-BB9C-1839C2AA9B4E}"/>
    <dgm:cxn modelId="{54BEC043-DC4C-4349-A28D-CEF09290E0D0}" type="presOf" srcId="{34E72030-0C60-0443-8B17-CF9D2CC015EB}" destId="{0AFDD328-F6FE-8742-B842-B0DB5587933C}" srcOrd="1" destOrd="0" presId="urn:microsoft.com/office/officeart/2005/8/layout/process4"/>
    <dgm:cxn modelId="{D9AFA6A8-DB1D-314F-96FE-DDD8E25CCC0B}" type="presOf" srcId="{588E17AB-9003-C946-94A7-CC6266FC6FC6}" destId="{E5F5AB94-6F42-3045-A75B-DECAB4E676C4}" srcOrd="1" destOrd="0" presId="urn:microsoft.com/office/officeart/2005/8/layout/process4"/>
    <dgm:cxn modelId="{CC76EC4C-E53F-4143-A395-C231299CE153}" type="presOf" srcId="{5A04B812-6B9E-824D-80C7-AF137353AC52}" destId="{573FB75E-857C-1949-B778-45CABA8452C7}" srcOrd="1" destOrd="0" presId="urn:microsoft.com/office/officeart/2005/8/layout/process4"/>
    <dgm:cxn modelId="{47B77EA7-FA91-7644-B743-B7C15F77EC6F}" type="presOf" srcId="{2F7C4421-7743-494C-903B-70BFAA8292D1}" destId="{2374836F-E08C-E849-B671-28C02E307471}" srcOrd="0" destOrd="0" presId="urn:microsoft.com/office/officeart/2005/8/layout/process4"/>
    <dgm:cxn modelId="{BAE39FB9-669D-F440-81E1-2CD43523A079}" type="presOf" srcId="{975A0467-F42B-A241-9513-0B6CD540ADC0}" destId="{F858A043-AEB7-DF49-B0C7-99C98D85774A}" srcOrd="1" destOrd="0" presId="urn:microsoft.com/office/officeart/2005/8/layout/process4"/>
    <dgm:cxn modelId="{AA696DA0-4213-EE4F-AB21-624F1922F64F}" type="presOf" srcId="{975A0467-F42B-A241-9513-0B6CD540ADC0}" destId="{DE56FC7C-E6A5-CA48-87EB-19A8AAF4F22C}" srcOrd="0" destOrd="0" presId="urn:microsoft.com/office/officeart/2005/8/layout/process4"/>
    <dgm:cxn modelId="{09E844B8-B7E2-AE4C-8F90-CA2930797013}" srcId="{2F7C4421-7743-494C-903B-70BFAA8292D1}" destId="{5A04B812-6B9E-824D-80C7-AF137353AC52}" srcOrd="2" destOrd="0" parTransId="{06F5C964-74CB-8148-8526-30F4A5429BFA}" sibTransId="{FC4DA392-EF24-7D40-8DE0-5BE113125EB5}"/>
    <dgm:cxn modelId="{14EB77EA-3CCA-774F-98DA-CFBFD2B6B0E4}" type="presOf" srcId="{210D3FDB-069E-B643-9746-57321C8501D5}" destId="{473476BE-03A0-034D-8273-ADB6465722C2}" srcOrd="0" destOrd="0" presId="urn:microsoft.com/office/officeart/2005/8/layout/process4"/>
    <dgm:cxn modelId="{8EEE6E8D-A755-804B-BBDA-C8C602674379}" type="presOf" srcId="{34E72030-0C60-0443-8B17-CF9D2CC015EB}" destId="{A25D7EB0-D30D-3C47-892C-5C19BEC13048}" srcOrd="0" destOrd="0" presId="urn:microsoft.com/office/officeart/2005/8/layout/process4"/>
    <dgm:cxn modelId="{005F7869-E344-1346-B49E-AFFA28723655}" type="presOf" srcId="{5A04B812-6B9E-824D-80C7-AF137353AC52}" destId="{6885BD27-1142-3944-9E04-C45CA7F77367}" srcOrd="0" destOrd="0" presId="urn:microsoft.com/office/officeart/2005/8/layout/process4"/>
    <dgm:cxn modelId="{A4DE716D-D998-684A-A767-33158264FE47}" srcId="{5A04B812-6B9E-824D-80C7-AF137353AC52}" destId="{12E46908-F5FD-BD42-9196-081A53E4C6C8}" srcOrd="0" destOrd="0" parTransId="{AA85B2E7-69C6-EF4F-8B80-3CBA14904189}" sibTransId="{7F097837-8F55-D64C-A2F8-C572AF9ED2B9}"/>
    <dgm:cxn modelId="{E5CDCB7C-6204-7B4E-9C57-C610A4248CC2}" srcId="{2F7C4421-7743-494C-903B-70BFAA8292D1}" destId="{34E72030-0C60-0443-8B17-CF9D2CC015EB}" srcOrd="0" destOrd="0" parTransId="{42B7A277-2923-534E-8393-8F87431D9BDF}" sibTransId="{25D5FD08-8AB5-F94B-8AA0-7AF95B6F071A}"/>
    <dgm:cxn modelId="{CE19C793-E957-E84D-8C9B-C617EC6B08DA}" srcId="{975A0467-F42B-A241-9513-0B6CD540ADC0}" destId="{C48775E6-0E6F-1648-AD4E-674F69B5BD63}" srcOrd="0" destOrd="0" parTransId="{F72FED51-8CF4-0241-86AB-D741B43F07F2}" sibTransId="{0B3058A4-63B2-D04C-A11A-CE9292D1741C}"/>
    <dgm:cxn modelId="{FF819CE7-5A9F-944C-A3AA-0CB66CA08D5F}" type="presOf" srcId="{588E17AB-9003-C946-94A7-CC6266FC6FC6}" destId="{80383991-D6D8-2144-866D-13F3982A4220}" srcOrd="0" destOrd="0" presId="urn:microsoft.com/office/officeart/2005/8/layout/process4"/>
    <dgm:cxn modelId="{693D7D58-0DB7-514A-AD53-3635A6DA9C88}" srcId="{2F7C4421-7743-494C-903B-70BFAA8292D1}" destId="{588E17AB-9003-C946-94A7-CC6266FC6FC6}" srcOrd="1" destOrd="0" parTransId="{9FD87379-B3C2-034B-878C-A2A4F8E2BC49}" sibTransId="{2ADF9D27-DEDD-114A-86CA-AFCC808F6E58}"/>
    <dgm:cxn modelId="{E47D186F-B426-AE4B-87BF-611AC2762C34}" type="presOf" srcId="{CB1DDC3C-5413-C445-9A13-4275C2B0FD8C}" destId="{57322FFB-B0D4-8943-B89E-579608E192F2}" srcOrd="0" destOrd="0" presId="urn:microsoft.com/office/officeart/2005/8/layout/process4"/>
    <dgm:cxn modelId="{AFDE664B-C235-6E49-B71D-9047089F19CE}" srcId="{2F7C4421-7743-494C-903B-70BFAA8292D1}" destId="{975A0467-F42B-A241-9513-0B6CD540ADC0}" srcOrd="3" destOrd="0" parTransId="{2D2A6A79-BD38-4F4F-BE8F-C2CADAB04647}" sibTransId="{047F20C8-C766-B74C-BDCA-58F0DFB857C5}"/>
    <dgm:cxn modelId="{C9F11AE3-3351-5040-BA35-4C377F60EBCA}" type="presOf" srcId="{12E46908-F5FD-BD42-9196-081A53E4C6C8}" destId="{87C515BD-8FB6-6145-9EF2-5A9D1AF6403D}" srcOrd="0" destOrd="0" presId="urn:microsoft.com/office/officeart/2005/8/layout/process4"/>
    <dgm:cxn modelId="{34CD2087-8251-1645-B8D0-3FC13896B3B3}" srcId="{588E17AB-9003-C946-94A7-CC6266FC6FC6}" destId="{210D3FDB-069E-B643-9746-57321C8501D5}" srcOrd="0" destOrd="0" parTransId="{EB55D521-EE85-C143-AEDB-015FB9EA03CD}" sibTransId="{40AD993A-5B59-FC48-B6B7-4241942AE0FE}"/>
    <dgm:cxn modelId="{BCA38DD1-4398-CB4A-8EB8-8A36E8D98751}" type="presOf" srcId="{C48775E6-0E6F-1648-AD4E-674F69B5BD63}" destId="{3C44AD89-49B6-D943-ACA0-428E0665597D}" srcOrd="0" destOrd="0" presId="urn:microsoft.com/office/officeart/2005/8/layout/process4"/>
    <dgm:cxn modelId="{7FB69562-5A5B-8145-BCE4-4CEA02EE3A21}" type="presParOf" srcId="{2374836F-E08C-E849-B671-28C02E307471}" destId="{1E29E8C5-7807-9446-BB28-5614C6BE4638}" srcOrd="0" destOrd="0" presId="urn:microsoft.com/office/officeart/2005/8/layout/process4"/>
    <dgm:cxn modelId="{F5692E5F-F4CD-6B47-9CC3-4ED820F4E739}" type="presParOf" srcId="{1E29E8C5-7807-9446-BB28-5614C6BE4638}" destId="{DE56FC7C-E6A5-CA48-87EB-19A8AAF4F22C}" srcOrd="0" destOrd="0" presId="urn:microsoft.com/office/officeart/2005/8/layout/process4"/>
    <dgm:cxn modelId="{F027C1AE-E785-EF4C-AC18-DBEE8EC95FE2}" type="presParOf" srcId="{1E29E8C5-7807-9446-BB28-5614C6BE4638}" destId="{F858A043-AEB7-DF49-B0C7-99C98D85774A}" srcOrd="1" destOrd="0" presId="urn:microsoft.com/office/officeart/2005/8/layout/process4"/>
    <dgm:cxn modelId="{DF88E4C5-8578-1F43-9E69-F98E4E124375}" type="presParOf" srcId="{1E29E8C5-7807-9446-BB28-5614C6BE4638}" destId="{85FAE131-6ECD-D741-A33B-A722526F6B59}" srcOrd="2" destOrd="0" presId="urn:microsoft.com/office/officeart/2005/8/layout/process4"/>
    <dgm:cxn modelId="{58392709-FA0A-6C44-9FC8-1C6F04FA0E70}" type="presParOf" srcId="{85FAE131-6ECD-D741-A33B-A722526F6B59}" destId="{3C44AD89-49B6-D943-ACA0-428E0665597D}" srcOrd="0" destOrd="0" presId="urn:microsoft.com/office/officeart/2005/8/layout/process4"/>
    <dgm:cxn modelId="{0F232645-323A-9E4C-A014-98899870811C}" type="presParOf" srcId="{85FAE131-6ECD-D741-A33B-A722526F6B59}" destId="{81731248-7954-A04A-A7D9-1C4288DF32D6}" srcOrd="1" destOrd="0" presId="urn:microsoft.com/office/officeart/2005/8/layout/process4"/>
    <dgm:cxn modelId="{8B4A2DAB-05C7-304D-B471-C159453AF544}" type="presParOf" srcId="{2374836F-E08C-E849-B671-28C02E307471}" destId="{9AD70124-9B2D-4B41-AA22-AC594AD1CB0F}" srcOrd="1" destOrd="0" presId="urn:microsoft.com/office/officeart/2005/8/layout/process4"/>
    <dgm:cxn modelId="{EAEF5F1D-EB47-3543-B801-8367F6293A11}" type="presParOf" srcId="{2374836F-E08C-E849-B671-28C02E307471}" destId="{5DE44892-A818-4E41-AAF0-2804E25A70F5}" srcOrd="2" destOrd="0" presId="urn:microsoft.com/office/officeart/2005/8/layout/process4"/>
    <dgm:cxn modelId="{A1A417C4-D1E5-AD4D-BE82-B1C616188A72}" type="presParOf" srcId="{5DE44892-A818-4E41-AAF0-2804E25A70F5}" destId="{6885BD27-1142-3944-9E04-C45CA7F77367}" srcOrd="0" destOrd="0" presId="urn:microsoft.com/office/officeart/2005/8/layout/process4"/>
    <dgm:cxn modelId="{EBBAACE0-5E69-6541-BAA2-8A69978F39DE}" type="presParOf" srcId="{5DE44892-A818-4E41-AAF0-2804E25A70F5}" destId="{573FB75E-857C-1949-B778-45CABA8452C7}" srcOrd="1" destOrd="0" presId="urn:microsoft.com/office/officeart/2005/8/layout/process4"/>
    <dgm:cxn modelId="{DA7D5C10-549B-3E4F-839F-8BA417C0D7B0}" type="presParOf" srcId="{5DE44892-A818-4E41-AAF0-2804E25A70F5}" destId="{1FAE94A9-37FF-0B4B-8DDD-D301F1F94850}" srcOrd="2" destOrd="0" presId="urn:microsoft.com/office/officeart/2005/8/layout/process4"/>
    <dgm:cxn modelId="{CDA0DCC9-196B-1C49-8609-0787777CF493}" type="presParOf" srcId="{1FAE94A9-37FF-0B4B-8DDD-D301F1F94850}" destId="{87C515BD-8FB6-6145-9EF2-5A9D1AF6403D}" srcOrd="0" destOrd="0" presId="urn:microsoft.com/office/officeart/2005/8/layout/process4"/>
    <dgm:cxn modelId="{02BB6B53-DA19-E545-9593-4FDFA3E67C52}" type="presParOf" srcId="{2374836F-E08C-E849-B671-28C02E307471}" destId="{7F21A3E8-3F4E-4A4D-9386-8618FE4E9B01}" srcOrd="3" destOrd="0" presId="urn:microsoft.com/office/officeart/2005/8/layout/process4"/>
    <dgm:cxn modelId="{0DFE57CC-472B-104C-BDF4-8B53D668E373}" type="presParOf" srcId="{2374836F-E08C-E849-B671-28C02E307471}" destId="{7B543CFB-FE82-A949-A94A-49A5DD7E9321}" srcOrd="4" destOrd="0" presId="urn:microsoft.com/office/officeart/2005/8/layout/process4"/>
    <dgm:cxn modelId="{33C36B3E-26BC-3D42-ADCE-AA5692EDE767}" type="presParOf" srcId="{7B543CFB-FE82-A949-A94A-49A5DD7E9321}" destId="{80383991-D6D8-2144-866D-13F3982A4220}" srcOrd="0" destOrd="0" presId="urn:microsoft.com/office/officeart/2005/8/layout/process4"/>
    <dgm:cxn modelId="{0BE5C660-33F9-1047-B4C3-4E13B1023F36}" type="presParOf" srcId="{7B543CFB-FE82-A949-A94A-49A5DD7E9321}" destId="{E5F5AB94-6F42-3045-A75B-DECAB4E676C4}" srcOrd="1" destOrd="0" presId="urn:microsoft.com/office/officeart/2005/8/layout/process4"/>
    <dgm:cxn modelId="{44D025C4-46B1-8740-98D5-70F963639973}" type="presParOf" srcId="{7B543CFB-FE82-A949-A94A-49A5DD7E9321}" destId="{F67C2544-BB1D-4540-B5AA-1120950A5E4E}" srcOrd="2" destOrd="0" presId="urn:microsoft.com/office/officeart/2005/8/layout/process4"/>
    <dgm:cxn modelId="{9530A90B-F6FC-8344-A58D-3383EF541333}" type="presParOf" srcId="{F67C2544-BB1D-4540-B5AA-1120950A5E4E}" destId="{473476BE-03A0-034D-8273-ADB6465722C2}" srcOrd="0" destOrd="0" presId="urn:microsoft.com/office/officeart/2005/8/layout/process4"/>
    <dgm:cxn modelId="{2B636BF4-B32D-D541-A1CC-535324EF3398}" type="presParOf" srcId="{2374836F-E08C-E849-B671-28C02E307471}" destId="{BC4290E8-3806-8041-997C-152B48668B65}" srcOrd="5" destOrd="0" presId="urn:microsoft.com/office/officeart/2005/8/layout/process4"/>
    <dgm:cxn modelId="{867E43E7-AFDD-0045-996D-E99849523D6D}" type="presParOf" srcId="{2374836F-E08C-E849-B671-28C02E307471}" destId="{FBA86CD1-AB9E-1C4C-8170-16F31F499F3C}" srcOrd="6" destOrd="0" presId="urn:microsoft.com/office/officeart/2005/8/layout/process4"/>
    <dgm:cxn modelId="{33088825-40EE-4148-923B-49D1DDE0611B}" type="presParOf" srcId="{FBA86CD1-AB9E-1C4C-8170-16F31F499F3C}" destId="{A25D7EB0-D30D-3C47-892C-5C19BEC13048}" srcOrd="0" destOrd="0" presId="urn:microsoft.com/office/officeart/2005/8/layout/process4"/>
    <dgm:cxn modelId="{DBDA4842-8381-0D4D-994E-1991C2A005B8}" type="presParOf" srcId="{FBA86CD1-AB9E-1C4C-8170-16F31F499F3C}" destId="{0AFDD328-F6FE-8742-B842-B0DB5587933C}" srcOrd="1" destOrd="0" presId="urn:microsoft.com/office/officeart/2005/8/layout/process4"/>
    <dgm:cxn modelId="{7803772B-572A-474F-BF36-B38513AEC083}" type="presParOf" srcId="{FBA86CD1-AB9E-1C4C-8170-16F31F499F3C}" destId="{9E552DC4-924E-F241-894D-BD73935D1B03}" srcOrd="2" destOrd="0" presId="urn:microsoft.com/office/officeart/2005/8/layout/process4"/>
    <dgm:cxn modelId="{E7EFA436-34EA-2D44-BD5E-05EA01BC069F}" type="presParOf" srcId="{9E552DC4-924E-F241-894D-BD73935D1B03}" destId="{57322FFB-B0D4-8943-B89E-579608E192F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2C1D77E-6AC8-8E42-B99A-293D993351D8}">
      <dsp:nvSpPr>
        <dsp:cNvPr id="0" name=""/>
        <dsp:cNvSpPr/>
      </dsp:nvSpPr>
      <dsp:spPr>
        <a:xfrm>
          <a:off x="0" y="0"/>
          <a:ext cx="8229600" cy="144018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  <a:endParaRPr lang="en-US" sz="3600" b="0" kern="1200" dirty="0">
            <a:solidFill>
              <a:srgbClr val="8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sp:txBody>
      <dsp:txXfrm>
        <a:off x="0" y="0"/>
        <a:ext cx="8229600" cy="1440180"/>
      </dsp:txXfrm>
    </dsp:sp>
    <dsp:sp modelId="{198BB093-4285-EC44-88FF-71FB54257C73}">
      <dsp:nvSpPr>
        <dsp:cNvPr id="0" name=""/>
        <dsp:cNvSpPr/>
      </dsp:nvSpPr>
      <dsp:spPr>
        <a:xfrm>
          <a:off x="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  <a:endParaRPr lang="en-US" sz="2300" b="0" kern="1200" dirty="0">
            <a:ln>
              <a:solidFill>
                <a:schemeClr val="bg2">
                  <a:lumMod val="50000"/>
                </a:schemeClr>
              </a:solidFill>
            </a:ln>
            <a:solidFill>
              <a:srgbClr val="0000FF"/>
            </a:solidFill>
            <a:latin typeface="+mj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Password, PIN, answers to prearranged questions</a:t>
          </a:r>
          <a:endParaRPr lang="en-US" sz="1800" b="0" kern="1200" dirty="0">
            <a:solidFill>
              <a:srgbClr val="800000"/>
            </a:solidFill>
            <a:latin typeface="+mj-lt"/>
          </a:endParaRPr>
        </a:p>
      </dsp:txBody>
      <dsp:txXfrm>
        <a:off x="0" y="1440180"/>
        <a:ext cx="2057399" cy="3024378"/>
      </dsp:txXfrm>
    </dsp:sp>
    <dsp:sp modelId="{0B6B2944-485F-D94E-91E5-D49764415E8F}">
      <dsp:nvSpPr>
        <dsp:cNvPr id="0" name=""/>
        <dsp:cNvSpPr/>
      </dsp:nvSpPr>
      <dsp:spPr>
        <a:xfrm>
          <a:off x="20574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Smartcard, electronic keycard, physical key</a:t>
          </a:r>
        </a:p>
      </dsp:txBody>
      <dsp:txXfrm>
        <a:off x="2057400" y="1440180"/>
        <a:ext cx="2057399" cy="3024378"/>
      </dsp:txXfrm>
    </dsp:sp>
    <dsp:sp modelId="{BCF55D28-D450-0B40-8AFF-C3F11E85BEFF}">
      <dsp:nvSpPr>
        <dsp:cNvPr id="0" name=""/>
        <dsp:cNvSpPr/>
      </dsp:nvSpPr>
      <dsp:spPr>
        <a:xfrm>
          <a:off x="41148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Fingerprint, retina, face</a:t>
          </a:r>
        </a:p>
      </dsp:txBody>
      <dsp:txXfrm>
        <a:off x="4114800" y="1440180"/>
        <a:ext cx="2057399" cy="3024378"/>
      </dsp:txXfrm>
    </dsp:sp>
    <dsp:sp modelId="{83BB62CB-8350-7548-AF1C-8700E4AF25F5}">
      <dsp:nvSpPr>
        <dsp:cNvPr id="0" name=""/>
        <dsp:cNvSpPr/>
      </dsp:nvSpPr>
      <dsp:spPr>
        <a:xfrm>
          <a:off x="6172199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Voice pattern, handwriting, typing rhythm </a:t>
          </a:r>
        </a:p>
      </dsp:txBody>
      <dsp:txXfrm>
        <a:off x="6172199" y="1440180"/>
        <a:ext cx="2057399" cy="3024378"/>
      </dsp:txXfrm>
    </dsp:sp>
    <dsp:sp modelId="{216527E0-2AA5-794B-AC2B-3E3DC5EF240C}">
      <dsp:nvSpPr>
        <dsp:cNvPr id="0" name=""/>
        <dsp:cNvSpPr/>
      </dsp:nvSpPr>
      <dsp:spPr>
        <a:xfrm>
          <a:off x="0" y="4464558"/>
          <a:ext cx="8229600" cy="336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D30F7F3-A1DD-5F43-804E-8C96C34E8E80}">
      <dsp:nvSpPr>
        <dsp:cNvPr id="0" name=""/>
        <dsp:cNvSpPr/>
      </dsp:nvSpPr>
      <dsp:spPr>
        <a:xfrm rot="5400000">
          <a:off x="976623" y="1187375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E0215A-C0BE-D140-B2CF-9D84742E39D9}">
      <dsp:nvSpPr>
        <dsp:cNvPr id="0" name=""/>
        <dsp:cNvSpPr/>
      </dsp:nvSpPr>
      <dsp:spPr>
        <a:xfrm>
          <a:off x="698402" y="23283"/>
          <a:ext cx="1767802" cy="1237404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Assurance Level</a:t>
          </a:r>
          <a:endParaRPr lang="en-US" sz="2400" kern="1200" dirty="0"/>
        </a:p>
      </dsp:txBody>
      <dsp:txXfrm>
        <a:off x="698402" y="23283"/>
        <a:ext cx="1767802" cy="1237404"/>
      </dsp:txXfrm>
    </dsp:sp>
    <dsp:sp modelId="{B2CB29D6-A6C6-8044-B402-A60BB7F04896}">
      <dsp:nvSpPr>
        <dsp:cNvPr id="0" name=""/>
        <dsp:cNvSpPr/>
      </dsp:nvSpPr>
      <dsp:spPr>
        <a:xfrm>
          <a:off x="2466205" y="141298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F4B76E-58A4-5942-B229-14A274B7340E}">
      <dsp:nvSpPr>
        <dsp:cNvPr id="0" name=""/>
        <dsp:cNvSpPr/>
      </dsp:nvSpPr>
      <dsp:spPr>
        <a:xfrm rot="5400000">
          <a:off x="2442319" y="2577389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6B1499-A36B-5849-9F15-CDCD337DBAA1}">
      <dsp:nvSpPr>
        <dsp:cNvPr id="0" name=""/>
        <dsp:cNvSpPr/>
      </dsp:nvSpPr>
      <dsp:spPr>
        <a:xfrm>
          <a:off x="2164098" y="1413297"/>
          <a:ext cx="1767802" cy="123740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Potential impact</a:t>
          </a:r>
          <a:endParaRPr lang="en-US" sz="2400" kern="1200" dirty="0"/>
        </a:p>
      </dsp:txBody>
      <dsp:txXfrm>
        <a:off x="2164098" y="1413297"/>
        <a:ext cx="1767802" cy="1237404"/>
      </dsp:txXfrm>
    </dsp:sp>
    <dsp:sp modelId="{CF5B2834-1426-A24A-BF89-E66E9ADEAB26}">
      <dsp:nvSpPr>
        <dsp:cNvPr id="0" name=""/>
        <dsp:cNvSpPr/>
      </dsp:nvSpPr>
      <dsp:spPr>
        <a:xfrm>
          <a:off x="3931901" y="1531312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F4232-C73F-004E-BAAA-CBA395BB2B63}">
      <dsp:nvSpPr>
        <dsp:cNvPr id="0" name=""/>
        <dsp:cNvSpPr/>
      </dsp:nvSpPr>
      <dsp:spPr>
        <a:xfrm>
          <a:off x="3629794" y="2803311"/>
          <a:ext cx="1767802" cy="1237404"/>
        </a:xfrm>
        <a:prstGeom prst="roundRect">
          <a:avLst>
            <a:gd name="adj" fmla="val 1667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Areas of risk</a:t>
          </a:r>
          <a:endParaRPr lang="en-US" sz="2400" kern="1200" dirty="0"/>
        </a:p>
      </dsp:txBody>
      <dsp:txXfrm>
        <a:off x="3629794" y="2803311"/>
        <a:ext cx="1767802" cy="1237404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3BAEE09-94F7-6448-A0C0-E9068B05211E}">
      <dsp:nvSpPr>
        <dsp:cNvPr id="0" name=""/>
        <dsp:cNvSpPr/>
      </dsp:nvSpPr>
      <dsp:spPr>
        <a:xfrm>
          <a:off x="10355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 dirty="0" smtClean="0">
              <a:latin typeface="+mn-lt"/>
            </a:rPr>
            <a:t>Describes an organization’s degree of certainty that a user has presented a credential that refers to his or her identity</a:t>
          </a:r>
          <a:endParaRPr lang="en-US" sz="2400" kern="1200" baseline="0" dirty="0">
            <a:latin typeface="+mn-lt"/>
          </a:endParaRPr>
        </a:p>
      </dsp:txBody>
      <dsp:txXfrm>
        <a:off x="10355" y="0"/>
        <a:ext cx="2611933" cy="1598577"/>
      </dsp:txXfrm>
    </dsp:sp>
    <dsp:sp modelId="{91019BAD-B543-2445-BBF8-E388510F8D37}">
      <dsp:nvSpPr>
        <dsp:cNvPr id="0" name=""/>
        <dsp:cNvSpPr/>
      </dsp:nvSpPr>
      <dsp:spPr>
        <a:xfrm>
          <a:off x="2808833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More specifically is defined as:</a:t>
          </a:r>
          <a:endParaRPr lang="en-US" sz="2400" kern="1200" dirty="0"/>
        </a:p>
      </dsp:txBody>
      <dsp:txXfrm>
        <a:off x="2808833" y="0"/>
        <a:ext cx="2611933" cy="1598577"/>
      </dsp:txXfrm>
    </dsp:sp>
    <dsp:sp modelId="{B7A2F760-A94D-5B49-9422-16E77080565F}">
      <dsp:nvSpPr>
        <dsp:cNvPr id="0" name=""/>
        <dsp:cNvSpPr/>
      </dsp:nvSpPr>
      <dsp:spPr>
        <a:xfrm>
          <a:off x="3070026" y="1600138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The degree of confidence in the vetting process used to establish the identity of the individual to whom the credential was issued</a:t>
          </a:r>
          <a:endParaRPr lang="en-US" sz="1300" kern="1200"/>
        </a:p>
      </dsp:txBody>
      <dsp:txXfrm>
        <a:off x="3070026" y="1600138"/>
        <a:ext cx="2089546" cy="1606643"/>
      </dsp:txXfrm>
    </dsp:sp>
    <dsp:sp modelId="{1ECB4796-3FDF-354E-B39F-56EBB879956D}">
      <dsp:nvSpPr>
        <dsp:cNvPr id="0" name=""/>
        <dsp:cNvSpPr/>
      </dsp:nvSpPr>
      <dsp:spPr>
        <a:xfrm>
          <a:off x="3070026" y="3453957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The degree of confidence that the individual who uses the credential is the individual to whom the credential was issued</a:t>
          </a:r>
          <a:endParaRPr lang="en-US" sz="1300" kern="1200"/>
        </a:p>
      </dsp:txBody>
      <dsp:txXfrm>
        <a:off x="3070026" y="3453957"/>
        <a:ext cx="2089546" cy="1606643"/>
      </dsp:txXfrm>
    </dsp:sp>
    <dsp:sp modelId="{6042A813-5AF4-554E-884A-DEE78A8A344A}">
      <dsp:nvSpPr>
        <dsp:cNvPr id="0" name=""/>
        <dsp:cNvSpPr/>
      </dsp:nvSpPr>
      <dsp:spPr>
        <a:xfrm>
          <a:off x="5616661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Four levels of assurance</a:t>
          </a:r>
          <a:endParaRPr lang="en-US" sz="2800" kern="1200" dirty="0"/>
        </a:p>
      </dsp:txBody>
      <dsp:txXfrm>
        <a:off x="5616661" y="0"/>
        <a:ext cx="2611933" cy="1598577"/>
      </dsp:txXfrm>
    </dsp:sp>
    <dsp:sp modelId="{72C8A79C-BC82-2844-9B2D-E9B9EDF6F508}">
      <dsp:nvSpPr>
        <dsp:cNvPr id="0" name=""/>
        <dsp:cNvSpPr/>
      </dsp:nvSpPr>
      <dsp:spPr>
        <a:xfrm>
          <a:off x="5877855" y="1598707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1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smtClean="0"/>
            <a:t>Little or no confidence in the asserted identity's validity</a:t>
          </a:r>
          <a:endParaRPr lang="en-US" sz="1000" kern="1200"/>
        </a:p>
      </dsp:txBody>
      <dsp:txXfrm>
        <a:off x="5877855" y="1598707"/>
        <a:ext cx="2089546" cy="776262"/>
      </dsp:txXfrm>
    </dsp:sp>
    <dsp:sp modelId="{684B1449-EB48-6C42-9F0B-BD87224F03EB}">
      <dsp:nvSpPr>
        <dsp:cNvPr id="0" name=""/>
        <dsp:cNvSpPr/>
      </dsp:nvSpPr>
      <dsp:spPr>
        <a:xfrm>
          <a:off x="5877855" y="2494395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Level 2</a:t>
          </a:r>
          <a:endParaRPr lang="en-US" sz="1300" kern="1200" dirty="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Some confidence in the asserted identity’s validity</a:t>
          </a:r>
          <a:endParaRPr lang="en-US" sz="1000" kern="1200" dirty="0"/>
        </a:p>
      </dsp:txBody>
      <dsp:txXfrm>
        <a:off x="5877855" y="2494395"/>
        <a:ext cx="2089546" cy="776262"/>
      </dsp:txXfrm>
    </dsp:sp>
    <dsp:sp modelId="{72B11D98-B81E-8947-BCC4-9E4F523104B6}">
      <dsp:nvSpPr>
        <dsp:cNvPr id="0" name=""/>
        <dsp:cNvSpPr/>
      </dsp:nvSpPr>
      <dsp:spPr>
        <a:xfrm>
          <a:off x="5877855" y="3390082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3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High confidence in the asserted identity's validity</a:t>
          </a:r>
          <a:endParaRPr lang="en-US" sz="1000" kern="1200" dirty="0"/>
        </a:p>
      </dsp:txBody>
      <dsp:txXfrm>
        <a:off x="5877855" y="3390082"/>
        <a:ext cx="2089546" cy="776262"/>
      </dsp:txXfrm>
    </dsp:sp>
    <dsp:sp modelId="{ED8B56E9-D6F4-E04A-AB90-AA3BAFC64B73}">
      <dsp:nvSpPr>
        <dsp:cNvPr id="0" name=""/>
        <dsp:cNvSpPr/>
      </dsp:nvSpPr>
      <dsp:spPr>
        <a:xfrm>
          <a:off x="5877855" y="4285769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4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smtClean="0"/>
            <a:t>Very high confidence in the asserted identity’s validity</a:t>
          </a:r>
          <a:endParaRPr lang="en-US" sz="1000" kern="1200"/>
        </a:p>
      </dsp:txBody>
      <dsp:txXfrm>
        <a:off x="5877855" y="4285769"/>
        <a:ext cx="2089546" cy="776262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B834737-CE83-3143-83D9-F0D9AAC36C9A}">
      <dsp:nvSpPr>
        <dsp:cNvPr id="0" name=""/>
        <dsp:cNvSpPr/>
      </dsp:nvSpPr>
      <dsp:spPr>
        <a:xfrm>
          <a:off x="4018" y="506556"/>
          <a:ext cx="1494829" cy="1494829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/>
            <a:t>Offline dictionary attack</a:t>
          </a:r>
          <a:endParaRPr lang="en-US" sz="1500" kern="1200" dirty="0"/>
        </a:p>
      </dsp:txBody>
      <dsp:txXfrm>
        <a:off x="4018" y="506556"/>
        <a:ext cx="1494829" cy="1494829"/>
      </dsp:txXfrm>
    </dsp:sp>
    <dsp:sp modelId="{14D8DB91-30DD-1F4B-9602-EACE316B8E7F}">
      <dsp:nvSpPr>
        <dsp:cNvPr id="0" name=""/>
        <dsp:cNvSpPr/>
      </dsp:nvSpPr>
      <dsp:spPr>
        <a:xfrm rot="10800000">
          <a:off x="489838" y="2190289"/>
          <a:ext cx="523190" cy="319703"/>
        </a:xfrm>
        <a:prstGeom prst="triangl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FC4BE4-CEB1-EF4A-8AAB-E46C3930F92F}">
      <dsp:nvSpPr>
        <dsp:cNvPr id="0" name=""/>
        <dsp:cNvSpPr/>
      </dsp:nvSpPr>
      <dsp:spPr>
        <a:xfrm>
          <a:off x="131267" y="2680799"/>
          <a:ext cx="1240331" cy="1182383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Specific account attack</a:t>
          </a:r>
          <a:endParaRPr lang="en-US" sz="1300" kern="1200" dirty="0"/>
        </a:p>
      </dsp:txBody>
      <dsp:txXfrm>
        <a:off x="131267" y="2680799"/>
        <a:ext cx="1240331" cy="1182383"/>
      </dsp:txXfrm>
    </dsp:sp>
    <dsp:sp modelId="{7110291D-E623-3843-9649-7144616D27E9}">
      <dsp:nvSpPr>
        <dsp:cNvPr id="0" name=""/>
        <dsp:cNvSpPr/>
      </dsp:nvSpPr>
      <dsp:spPr>
        <a:xfrm rot="5400000">
          <a:off x="1560030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46086"/>
                <a:satOff val="-907"/>
                <a:lumOff val="515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46086"/>
                <a:satOff val="-907"/>
                <a:lumOff val="515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46086"/>
                <a:satOff val="-907"/>
                <a:lumOff val="51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7F337-7CE3-BD40-B64C-C0FF56A8DD0E}">
      <dsp:nvSpPr>
        <dsp:cNvPr id="0" name=""/>
        <dsp:cNvSpPr/>
      </dsp:nvSpPr>
      <dsp:spPr>
        <a:xfrm>
          <a:off x="2253556" y="2604600"/>
          <a:ext cx="1480242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1429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11429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1429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Popular password attack</a:t>
          </a:r>
          <a:endParaRPr lang="en-US" sz="1300" kern="1200" dirty="0"/>
        </a:p>
      </dsp:txBody>
      <dsp:txXfrm>
        <a:off x="2253556" y="2604600"/>
        <a:ext cx="1480242" cy="1334782"/>
      </dsp:txXfrm>
    </dsp:sp>
    <dsp:sp modelId="{A4B81387-6C75-D74E-9438-E6056232F542}">
      <dsp:nvSpPr>
        <dsp:cNvPr id="0" name=""/>
        <dsp:cNvSpPr/>
      </dsp:nvSpPr>
      <dsp:spPr>
        <a:xfrm>
          <a:off x="2732082" y="2094081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92171"/>
                <a:satOff val="-1813"/>
                <a:lumOff val="1031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92171"/>
                <a:satOff val="-1813"/>
                <a:lumOff val="1031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92171"/>
                <a:satOff val="-1813"/>
                <a:lumOff val="103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C26490-6BC3-224A-AE77-3E7D7AB42E4E}">
      <dsp:nvSpPr>
        <dsp:cNvPr id="0" name=""/>
        <dsp:cNvSpPr/>
      </dsp:nvSpPr>
      <dsp:spPr>
        <a:xfrm>
          <a:off x="2329756" y="586580"/>
          <a:ext cx="1327843" cy="1334782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Password guessing against single user</a:t>
          </a:r>
          <a:endParaRPr lang="en-US" sz="1300" kern="1200" dirty="0"/>
        </a:p>
      </dsp:txBody>
      <dsp:txXfrm>
        <a:off x="2329756" y="586580"/>
        <a:ext cx="1327843" cy="1334782"/>
      </dsp:txXfrm>
    </dsp:sp>
    <dsp:sp modelId="{F3AF0029-63F6-A547-8E01-F670199B57B6}">
      <dsp:nvSpPr>
        <dsp:cNvPr id="0" name=""/>
        <dsp:cNvSpPr/>
      </dsp:nvSpPr>
      <dsp:spPr>
        <a:xfrm rot="5400000">
          <a:off x="3840375" y="109411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138257"/>
                <a:satOff val="-2720"/>
                <a:lumOff val="15473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138257"/>
                <a:satOff val="-2720"/>
                <a:lumOff val="15473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138257"/>
                <a:satOff val="-2720"/>
                <a:lumOff val="154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4118A6-7A71-4240-829D-048F905ACA57}">
      <dsp:nvSpPr>
        <dsp:cNvPr id="0" name=""/>
        <dsp:cNvSpPr/>
      </dsp:nvSpPr>
      <dsp:spPr>
        <a:xfrm>
          <a:off x="4528245" y="586580"/>
          <a:ext cx="1415354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2857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22857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2857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Workstation hijacking</a:t>
          </a:r>
          <a:endParaRPr lang="en-US" sz="1300" kern="1200" dirty="0"/>
        </a:p>
      </dsp:txBody>
      <dsp:txXfrm>
        <a:off x="4528245" y="586580"/>
        <a:ext cx="1415354" cy="1334782"/>
      </dsp:txXfrm>
    </dsp:sp>
    <dsp:sp modelId="{6A84EEC0-8140-A148-BB53-49176517D957}">
      <dsp:nvSpPr>
        <dsp:cNvPr id="0" name=""/>
        <dsp:cNvSpPr/>
      </dsp:nvSpPr>
      <dsp:spPr>
        <a:xfrm rot="10800000">
          <a:off x="4974327" y="2112178"/>
          <a:ext cx="523190" cy="319703"/>
        </a:xfrm>
        <a:prstGeom prst="triangle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E8DB7D-1FEC-E74E-8647-F64BF509981D}">
      <dsp:nvSpPr>
        <dsp:cNvPr id="0" name=""/>
        <dsp:cNvSpPr/>
      </dsp:nvSpPr>
      <dsp:spPr>
        <a:xfrm>
          <a:off x="4528245" y="2604600"/>
          <a:ext cx="1415354" cy="1334782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Exploiting user mistakes</a:t>
          </a:r>
          <a:endParaRPr lang="en-US" sz="1300" kern="1200" dirty="0"/>
        </a:p>
      </dsp:txBody>
      <dsp:txXfrm>
        <a:off x="4528245" y="2604600"/>
        <a:ext cx="1415354" cy="1334782"/>
      </dsp:txXfrm>
    </dsp:sp>
    <dsp:sp modelId="{60729F42-5F23-E34D-9492-3A41A175F76A}">
      <dsp:nvSpPr>
        <dsp:cNvPr id="0" name=""/>
        <dsp:cNvSpPr/>
      </dsp:nvSpPr>
      <dsp:spPr>
        <a:xfrm rot="5400000">
          <a:off x="6148253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30428"/>
                <a:satOff val="-4533"/>
                <a:lumOff val="2578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30428"/>
                <a:satOff val="-4533"/>
                <a:lumOff val="2578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30428"/>
                <a:satOff val="-4533"/>
                <a:lumOff val="257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C1CE769-5CE1-884A-BE4F-74BB2E158621}">
      <dsp:nvSpPr>
        <dsp:cNvPr id="0" name=""/>
        <dsp:cNvSpPr/>
      </dsp:nvSpPr>
      <dsp:spPr>
        <a:xfrm>
          <a:off x="6858000" y="2604600"/>
          <a:ext cx="1240331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4286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34286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4286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Exploiting multiple password use</a:t>
          </a:r>
          <a:endParaRPr lang="en-US" sz="1300" kern="1200" dirty="0"/>
        </a:p>
      </dsp:txBody>
      <dsp:txXfrm>
        <a:off x="6858000" y="2604600"/>
        <a:ext cx="1240331" cy="1334782"/>
      </dsp:txXfrm>
    </dsp:sp>
    <dsp:sp modelId="{64F2EA67-D912-3245-9163-F5DDF92103F4}">
      <dsp:nvSpPr>
        <dsp:cNvPr id="0" name=""/>
        <dsp:cNvSpPr/>
      </dsp:nvSpPr>
      <dsp:spPr>
        <a:xfrm>
          <a:off x="7216571" y="2134093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76514"/>
                <a:satOff val="-5440"/>
                <a:lumOff val="3094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76514"/>
                <a:satOff val="-5440"/>
                <a:lumOff val="3094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76514"/>
                <a:satOff val="-5440"/>
                <a:lumOff val="309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758A8E-96DE-D847-832C-B868C55D6BDB}">
      <dsp:nvSpPr>
        <dsp:cNvPr id="0" name=""/>
        <dsp:cNvSpPr/>
      </dsp:nvSpPr>
      <dsp:spPr>
        <a:xfrm>
          <a:off x="6730751" y="506556"/>
          <a:ext cx="1494829" cy="1494829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Electronic monitoring</a:t>
          </a:r>
          <a:endParaRPr lang="en-US" sz="1500" kern="1200" dirty="0"/>
        </a:p>
      </dsp:txBody>
      <dsp:txXfrm>
        <a:off x="6730751" y="506556"/>
        <a:ext cx="1494829" cy="1494829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96B4704-35C5-FE4A-8DDF-C541CD54E575}" type="slidenum">
              <a:rPr lang="en-AU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6634033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</a:t>
            </a:r>
            <a:r>
              <a:rPr lang="en-US" smtClean="0">
                <a:latin typeface="Times New Roman" pitchFamily="-107" charset="0"/>
              </a:rPr>
              <a:t>4/e</a:t>
            </a:r>
            <a:r>
              <a:rPr lang="en-US" smtClean="0">
                <a:latin typeface="Times New Roman" pitchFamily="-107" charset="0"/>
              </a:rPr>
              <a:t>, GE, </a:t>
            </a:r>
            <a:r>
              <a:rPr lang="en-US" dirty="0" smtClean="0">
                <a:latin typeface="Times New Roman" pitchFamily="-107" charset="0"/>
              </a:rPr>
              <a:t>by William Stallings and Lawrie Brown, Chapter 3 “User Authentication”.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1663855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concept closely related to that of assurance level is potential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impact. FIPS 199 (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Standards for Security Categorization of Federal Information and</a:t>
            </a:r>
          </a:p>
          <a:p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Systems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2004) defines three levels of potential impact on organizations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 should there be a breach of security (in our context, a failure in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An authentication error could be expected to have a limited adverse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 on organizational operations, organizational assets, or individuals.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specifically, we can say that the error might: (1) cause a degradation in mission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capability to an extent and duration that the organization is able to perform 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primary functions, but the effectiveness of the functions is noticeably reduced;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(2) result in minor damage to organizational assets; (3) result in minor financial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the organization or individuals; or (4) result in minor harm to individuals.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 An authentication error could be expected to have a serious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More specifically, the error might: (1) cause a significant degradation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mission capability to an extent and duration that the organization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its primary functions, but the effectiveness of the functions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significantly reduced; (2) result in significant damage to organizational assets;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(3) result in significant financial loss; or (4) result in significant harm to individuals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does not involve loss of life or serious life threatening injuries.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 An authentication error could be expected to have a severe or catastrophic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The error might: (1) cause a severe degradation in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of mission capability to an extent and duration that the organization is not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one or more of its primary functions; (2) result in major damage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organizational assets; (3) result in major financial loss to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individuals; or (4) result in severe or catastrophic harm to individuals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involving loss of life or serious life threatening injuries.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3978867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mapping between the potential impact and the appropriate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level of assurance that is satisfactory to deal with the potential impact depends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context. Table 3.2 shows a possible mapping for various risks that an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be exposed to. This table suggests a technique for doing risk assessment.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given information system or service asset of an organization,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needs to determine the level of impact if an authentication failure occurs, using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categories of impact, or risk areas, that are of concern.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consider the potential for financial loss if there is an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error that results in unauthorized access to a database. Depending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nature of the database, the impact could be: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At worst, an insignificant or inconsequential unrecoverable financial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any party, or at worst, an insignificant or inconsequential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At worst, a serious unrecoverable financial loss to any party, or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serious organization 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severe or catastrophic unrecoverable financial loss to any party; or severe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catastrophic organization 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 indicates that if the potential impact is low, an assurance level of 1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adequate. If the potential impact is moderate, an assurance level of 2 or 3 should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achieved. And if the potential impact is high, an assurance level of 4 should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implemented. Similar analysis can be performed for the other categories shown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table. The analyst can then pick an assurance level such that it meets or exceeds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requirements for assurance in each of the categories listed in the table. So,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example, for a given system, if any of the impact categories has a potential impact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high, or if the personal safety category has a potential impact of moderate or high,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level 4 assurance should be implemented.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969973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4ADAFE-447F-6C4E-AE28-381242E32B84}" type="slidenum">
              <a:rPr lang="en-AU"/>
              <a:pPr/>
              <a:t>12</a:t>
            </a:fld>
            <a:endParaRPr lang="en-AU" dirty="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 widely used line of defense against intruders is the password system. Virtually all</a:t>
            </a:r>
          </a:p>
          <a:p>
            <a:pPr eaLnBrk="1" hangingPunct="1"/>
            <a:r>
              <a:rPr lang="en-US" dirty="0" smtClean="0"/>
              <a:t>multiuser systems, network-based servers, Web-based e-commerce sites, and other</a:t>
            </a:r>
          </a:p>
          <a:p>
            <a:pPr eaLnBrk="1" hangingPunct="1"/>
            <a:r>
              <a:rPr lang="en-US" dirty="0" smtClean="0"/>
              <a:t>similar services require that a user provide not only a name or identifier (ID) but</a:t>
            </a:r>
          </a:p>
          <a:p>
            <a:pPr eaLnBrk="1" hangingPunct="1"/>
            <a:r>
              <a:rPr lang="en-US" dirty="0" smtClean="0"/>
              <a:t>also a password. The system compares the password to a previously stored password</a:t>
            </a:r>
          </a:p>
          <a:p>
            <a:pPr eaLnBrk="1" hangingPunct="1"/>
            <a:r>
              <a:rPr lang="en-US" dirty="0" smtClean="0"/>
              <a:t>for that user ID, maintained in a system password file. The password serves</a:t>
            </a:r>
          </a:p>
          <a:p>
            <a:pPr eaLnBrk="1" hangingPunct="1"/>
            <a:r>
              <a:rPr lang="en-US" dirty="0" smtClean="0"/>
              <a:t>to authenticate the ID of the individual logging on to the system. In turn, the ID</a:t>
            </a:r>
          </a:p>
          <a:p>
            <a:pPr eaLnBrk="1" hangingPunct="1"/>
            <a:r>
              <a:rPr lang="en-US" dirty="0" smtClean="0"/>
              <a:t>provides security in the following ways: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• The ID determines whether the user is authorized to gain access to a system.</a:t>
            </a:r>
          </a:p>
          <a:p>
            <a:pPr eaLnBrk="1" hangingPunct="1"/>
            <a:r>
              <a:rPr lang="en-US" dirty="0" smtClean="0"/>
              <a:t>In some systems, only those who already have an ID filed on the system are</a:t>
            </a:r>
          </a:p>
          <a:p>
            <a:pPr eaLnBrk="1" hangingPunct="1"/>
            <a:r>
              <a:rPr lang="en-US" dirty="0" smtClean="0"/>
              <a:t>allowed to gain access.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• The ID determines the privileges accorded to the user. A few users may have</a:t>
            </a:r>
          </a:p>
          <a:p>
            <a:pPr eaLnBrk="1" hangingPunct="1"/>
            <a:r>
              <a:rPr lang="en-US" dirty="0" smtClean="0"/>
              <a:t>supervisory or “superuser” status that enables them to read files and perform</a:t>
            </a:r>
          </a:p>
          <a:p>
            <a:pPr eaLnBrk="1" hangingPunct="1"/>
            <a:r>
              <a:rPr lang="en-US" dirty="0" smtClean="0"/>
              <a:t>functions that are especially protected by the operating system. Some systems</a:t>
            </a:r>
          </a:p>
          <a:p>
            <a:pPr eaLnBrk="1" hangingPunct="1"/>
            <a:r>
              <a:rPr lang="en-US" dirty="0" smtClean="0"/>
              <a:t>have guest or anonymous accounts, and users of these accounts have more</a:t>
            </a:r>
          </a:p>
          <a:p>
            <a:pPr eaLnBrk="1" hangingPunct="1"/>
            <a:r>
              <a:rPr lang="en-US" dirty="0" smtClean="0"/>
              <a:t>limited privileges than others.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The ID is used in what is referred to as discretionary access control. For example,</a:t>
            </a:r>
          </a:p>
          <a:p>
            <a:pPr eaLnBrk="1" hangingPunct="1"/>
            <a:r>
              <a:rPr lang="en-US" dirty="0" smtClean="0"/>
              <a:t>by listing the IDs of the other users, a user may grant permission to the</a:t>
            </a:r>
            <a:r>
              <a:rPr lang="en-US" baseline="0" dirty="0" smtClean="0"/>
              <a:t>m</a:t>
            </a:r>
          </a:p>
          <a:p>
            <a:pPr eaLnBrk="1" hangingPunct="1"/>
            <a:r>
              <a:rPr lang="en-US" dirty="0" smtClean="0"/>
              <a:t>to read files owned by that user.</a:t>
            </a:r>
            <a:endParaRPr lang="en-US" dirty="0" smtClean="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6015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B41915-133C-7C43-A9A3-C8D1988F6A52}" type="slidenum">
              <a:rPr lang="en-AU"/>
              <a:pPr/>
              <a:t>13</a:t>
            </a:fld>
            <a:endParaRPr lang="en-AU" dirty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In this subsection, we outline the main forms of attack against password-based</a:t>
            </a:r>
          </a:p>
          <a:p>
            <a:pPr eaLnBrk="1" hangingPunct="1"/>
            <a:r>
              <a:rPr lang="en-US" dirty="0" smtClean="0"/>
              <a:t>authentication and briefly outline a countermeasure strategy. The remainder of</a:t>
            </a:r>
          </a:p>
          <a:p>
            <a:pPr eaLnBrk="1" hangingPunct="1"/>
            <a:r>
              <a:rPr lang="en-US" dirty="0" smtClean="0"/>
              <a:t>Section 3.2 goes into more detail on the key countermeasures.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We can identify the following attack strategies:</a:t>
            </a:r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Offline dictionary attack: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Typically, strong access controls are used to protect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system’s password file. However, experience shows that determined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can frequently bypass such controls and gain access to the file.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obtains the system password file and compares the password hashes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hashes of commonly used passwords. If a match is found,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gain access by that ID/password combination. Countermeasures include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controls to prevent unauthorized access to the password file, intrusion detection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measures to identify a compromise, and rapid reissuance of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should the password file be compromised.</a:t>
            </a:r>
            <a:endParaRPr lang="en-US" b="1" dirty="0" smtClean="0"/>
          </a:p>
          <a:p>
            <a:pPr eaLnBrk="1" hangingPunct="1"/>
            <a:endParaRPr lang="en-US" b="1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Specific account attack: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targets a specific account and submits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guesses until the correct password is discovered. The standard countermeasure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an account lockout mechanism, which locks out access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 after a number of failed login attempts. Typical practice is no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five access attempts.</a:t>
            </a:r>
            <a:endParaRPr lang="en-US" b="1" dirty="0" smtClean="0"/>
          </a:p>
          <a:p>
            <a:pPr eaLnBrk="1" hangingPunct="1"/>
            <a:endParaRPr lang="en-US" b="1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Popular password attack: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variation of the preceding attack is to use a popular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try it against a wide range of user IDs. A user’s tendency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to choose a password that is easily remembered; this unfortunately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easy to guess. Countermeasures include policies to inhibit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selection by users of common passwords and scanning the IP addresses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requests and client cookies for submission patterns.</a:t>
            </a:r>
            <a:endParaRPr lang="en-US" b="1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Password guessing against single user:</a:t>
            </a:r>
            <a:r>
              <a:rPr lang="en-US" b="1" baseline="0" dirty="0" smtClean="0"/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attempts to gain knowledge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about the account holder and system password policies and uses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knowledge to guess the password. Countermeasures include training in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 password policies that make passwords difficult to guess.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policies address the secrecy, minimum length of the password, character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set, prohibition against using well-known user identifiers, and length of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before the password must be changed.</a:t>
            </a:r>
            <a:endParaRPr lang="en-US" b="1" baseline="0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Workstation hijacking:</a:t>
            </a:r>
            <a:r>
              <a:rPr lang="en-US" b="1" baseline="0" dirty="0" smtClean="0"/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waits until a logged-in workstation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unattended. The standard countermeasure is automatically logging the workstation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 after a period of inactivity. Intrusion detection schemes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detect changes in user behavior.</a:t>
            </a:r>
            <a:endParaRPr lang="en-US" b="1" baseline="0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Exploiting user mistakes: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the system assigns a password, then the user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likely to write it down because it is difficult to remember. This situation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the potential for an adversary to read the written password. A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intentionally share a password, to enable a colleague to share files,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example. Also, attackers are frequently successful in obtaining passwords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social engineering tactics that trick the user or an account manager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revealing a password. Many computer systems are shipped with preconfigured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for system administrators. Unless these preconfigured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changed, they are easily guessed. Countermeasures include user training,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detection, and simpler passwords combined with another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mechanism.</a:t>
            </a:r>
            <a:endParaRPr lang="en-US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Exploiting multiple password use.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can also become much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effective or damaging if different network devices share the same or a similar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for a given user. Countermeasures include a policy that forbids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or similar password on particular network devices.</a:t>
            </a:r>
          </a:p>
          <a:p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Electronic monitoring:</a:t>
            </a:r>
            <a:r>
              <a:rPr lang="en-US" b="1" baseline="0" dirty="0" smtClean="0"/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If a password is communicated across a network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log on to a remote system, it is vulnerable to eavesdropping. Simple encryption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will not fix this problem, because the encrypted password is, in effect,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can be observed and reused by an adversary.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32429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C19E9C-B69F-7445-B22B-164B4BA7C0F3}" type="slidenum">
              <a:rPr lang="en-AU"/>
              <a:pPr/>
              <a:t>14</a:t>
            </a:fld>
            <a:endParaRPr lang="en-AU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widely used password security technique is the use of hashed passwords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salt value. This scheme is found on virtually all UNIX variants as well as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other operating systems. The following procedure is employed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3.3a). To load a new password into the system, the user selects or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assigned a password. This password is combined with a fixed-length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value [MORR79]. In older implementations, this value is related to the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which the password is assigned to the user. Newer implementations use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pseudorandom or random number. The password and salt serve as inputs 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hashing algorithm to produce a fixed-length hash code. The hash algorithm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designed to be slow to execute in order to thwart attacks. The hashed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then stored, together with a plaintext copy of the salt, in the password file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corresponding user ID. The hashed password method has been shown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secure against a variety of cryptanalytic attacks [WAGN00].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 user attempts to log on to a UNIX system, the user provides an ID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a password (</a:t>
            </a:r>
            <a:r>
              <a:rPr lang="en-US" sz="1200" b="0" i="0" u="none" strike="noStrike" kern="1200" baseline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3.3b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The operating system uses the ID to index into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and retrieve the plaintext salt and the encrypted password. The salt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user-supplied password are used as input to the encryption routine. If the result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matches the stored value, the password is accepted.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serves three purposes: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It prevents duplicate passwords from being visible in the password file. Even if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users choose the same password, those passwords will be assigned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values. Hence, the hashed passwords of the two users will differ.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greatly increases the difficulty of offline dictionary attacks. For a salt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 b bits, the number of possible passwords is increased by a factor of 2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increasing the difficulty of guessing a password in a dictionary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becomes nearly impossible to find out whether a person with passwords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or more systems has used the same password on all of them.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see the second point, consider the way that an offline dictionary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work. The attacker obtains a copy of the password file. Suppose first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is not used. The attacker’s goal is to guess a single password. To that end,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submits a large number of likely passwords to the hashing function.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 of the guesses matches one of the hashes in the file, then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found a password that is in the file. But faced with the UNIX scheme,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must take each guess and submit it to the hash function once for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 in the dictionary file, multiplying the number of guesses that must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threats to the UNIX password scheme. First, a user can gain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on a machine using a guest account or by some other means and then run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guessing program, called a password cracker, on that machine.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should be able to check many thousands of possible passwords with little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 consumption. In addition, if an opponent is able to obtain a copy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file, then a cracker program can be run on another machine at leisure.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enables the opponent to run through millions of possible passwords in a reasonable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period.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3458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2922EE-56E0-6E4B-B4B7-E55F3B98EC30}" type="slidenum">
              <a:rPr lang="en-AU"/>
              <a:pPr/>
              <a:t>15</a:t>
            </a:fld>
            <a:endParaRPr lang="en-AU" dirty="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Since the original development of UNIX, most implementations</a:t>
            </a:r>
          </a:p>
          <a:p>
            <a:r>
              <a:rPr lang="en-US" dirty="0" smtClean="0"/>
              <a:t>have relied on the following password scheme. Each user selects a password</a:t>
            </a:r>
          </a:p>
          <a:p>
            <a:r>
              <a:rPr lang="en-US" dirty="0" smtClean="0"/>
              <a:t>of up to eight printable characters in length. This is converted into a 56-bit value</a:t>
            </a:r>
          </a:p>
          <a:p>
            <a:r>
              <a:rPr lang="en-US" dirty="0" smtClean="0"/>
              <a:t>(using 7-bit ASCII) that serves as the key input to an encryption routine. The hash</a:t>
            </a:r>
          </a:p>
          <a:p>
            <a:r>
              <a:rPr lang="en-US" dirty="0" smtClean="0"/>
              <a:t>routine, known as crypt(3), is based on DES. A 12-bit salt value is used. The modified</a:t>
            </a:r>
          </a:p>
          <a:p>
            <a:r>
              <a:rPr lang="en-US" dirty="0" smtClean="0"/>
              <a:t>DES algorithm is executed with a data input consisting of a 64-bit block of zeros. The</a:t>
            </a:r>
          </a:p>
          <a:p>
            <a:r>
              <a:rPr lang="en-US" dirty="0" smtClean="0"/>
              <a:t>output of the algorithm then serves as input for a second encryption. This process is</a:t>
            </a:r>
          </a:p>
          <a:p>
            <a:r>
              <a:rPr lang="en-US" dirty="0" smtClean="0"/>
              <a:t>repeated for a total of 25 encryptions. The resulting 64-bit output is then translated</a:t>
            </a:r>
          </a:p>
          <a:p>
            <a:r>
              <a:rPr lang="en-US" dirty="0" smtClean="0"/>
              <a:t>into an 11-character sequence. The modification of the DES algorithm converts it</a:t>
            </a:r>
          </a:p>
          <a:p>
            <a:r>
              <a:rPr lang="en-US" dirty="0" smtClean="0"/>
              <a:t>into a one-way hash function. The crypt(3) routine is designed to discourage guessing</a:t>
            </a:r>
          </a:p>
          <a:p>
            <a:r>
              <a:rPr lang="en-US" dirty="0" smtClean="0"/>
              <a:t>attacks. Software implementations of DES are slow compared to hardware versions,</a:t>
            </a:r>
          </a:p>
          <a:p>
            <a:r>
              <a:rPr lang="en-US" dirty="0" smtClean="0"/>
              <a:t>and the use of 25 iterations multiplies the time required by 25.</a:t>
            </a:r>
          </a:p>
          <a:p>
            <a:endParaRPr lang="en-US" dirty="0" smtClean="0"/>
          </a:p>
          <a:p>
            <a:r>
              <a:rPr lang="en-US" dirty="0" smtClean="0"/>
              <a:t>This particular implementation is now considered woefully inadequate. For</a:t>
            </a:r>
          </a:p>
          <a:p>
            <a:r>
              <a:rPr lang="en-US" dirty="0" smtClean="0"/>
              <a:t>example, [PERR03] reports the results of a dictionary attack using a supercomputer.</a:t>
            </a:r>
          </a:p>
          <a:p>
            <a:r>
              <a:rPr lang="en-US" dirty="0" smtClean="0"/>
              <a:t>The attack was able to process over 50 million password guesses in about 80 minutes.</a:t>
            </a:r>
          </a:p>
          <a:p>
            <a:r>
              <a:rPr lang="en-US" dirty="0" smtClean="0"/>
              <a:t>Further, the results showed that for about $10,000 anyone should be able to do the</a:t>
            </a:r>
          </a:p>
          <a:p>
            <a:r>
              <a:rPr lang="en-US" dirty="0" smtClean="0"/>
              <a:t>same in a few months using one uniprocessor machine. Despite its known weaknesses,</a:t>
            </a:r>
          </a:p>
          <a:p>
            <a:r>
              <a:rPr lang="en-US" dirty="0" smtClean="0"/>
              <a:t>this UNIX scheme is still often required for compatibility with existing account management</a:t>
            </a:r>
          </a:p>
          <a:p>
            <a:r>
              <a:rPr lang="en-US" dirty="0" smtClean="0"/>
              <a:t>software or in multivendor environments.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4277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7A0C48-98AC-904B-98F1-8C943E0BE643}" type="slidenum">
              <a:rPr lang="en-AU"/>
              <a:pPr/>
              <a:t>16</a:t>
            </a:fld>
            <a:endParaRPr lang="en-AU" dirty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There are other, much stronger, hash/salt schemes available for UNIX. The</a:t>
            </a:r>
          </a:p>
          <a:p>
            <a:r>
              <a:rPr lang="en-US" dirty="0" smtClean="0"/>
              <a:t>recommended hash function for many UNIX systems, including Linux, Solaris,</a:t>
            </a:r>
          </a:p>
          <a:p>
            <a:r>
              <a:rPr lang="en-US" dirty="0" smtClean="0"/>
              <a:t>and FreeBSD (a widely used open source UNIX), is based on the MD5 secure</a:t>
            </a:r>
          </a:p>
          <a:p>
            <a:r>
              <a:rPr lang="en-US" dirty="0" smtClean="0"/>
              <a:t>hash algorithm (which is similar to, but not as secure as SHA-1). The MD5 crypt</a:t>
            </a:r>
          </a:p>
          <a:p>
            <a:r>
              <a:rPr lang="en-US" dirty="0" smtClean="0"/>
              <a:t>routine uses a salt of up to 48 bits and effectively has no limitations on password</a:t>
            </a:r>
          </a:p>
          <a:p>
            <a:r>
              <a:rPr lang="en-US" dirty="0" smtClean="0"/>
              <a:t>length. It produces a 128-bit hash value. It is also far slower than crypt(3). To</a:t>
            </a:r>
          </a:p>
          <a:p>
            <a:r>
              <a:rPr lang="en-US" dirty="0" smtClean="0"/>
              <a:t>achieve the slowdown, MD5 crypt uses an inner loop with 1000 iterations.</a:t>
            </a:r>
          </a:p>
          <a:p>
            <a:endParaRPr lang="en-US" dirty="0" smtClean="0"/>
          </a:p>
          <a:p>
            <a:r>
              <a:rPr lang="en-US" dirty="0" smtClean="0"/>
              <a:t>Probably the most secure version of the UNIX hash/salt scheme was developed</a:t>
            </a:r>
          </a:p>
          <a:p>
            <a:r>
              <a:rPr lang="en-US" dirty="0" smtClean="0"/>
              <a:t>for OpenBSD, another widely used open source UNIX. This scheme, reported in</a:t>
            </a:r>
          </a:p>
          <a:p>
            <a:r>
              <a:rPr lang="en-US" dirty="0" smtClean="0"/>
              <a:t>[PROV99], uses a hash function based on the Blowfish symmetric block cipher. The</a:t>
            </a:r>
          </a:p>
          <a:p>
            <a:r>
              <a:rPr lang="en-US" dirty="0" smtClean="0"/>
              <a:t>hash function, called Bcrypt, is quite slow to execute. Bcrypt allows passwords of</a:t>
            </a:r>
          </a:p>
          <a:p>
            <a:r>
              <a:rPr lang="en-US" dirty="0" smtClean="0"/>
              <a:t>up to 55 characters in length and requires a random salt value of 128 bits, to produce</a:t>
            </a:r>
          </a:p>
          <a:p>
            <a:r>
              <a:rPr lang="en-US" dirty="0" smtClean="0"/>
              <a:t>a 192-bit hash value. Bcrypt also includes a cost variable; an increase in the cost</a:t>
            </a:r>
          </a:p>
          <a:p>
            <a:r>
              <a:rPr lang="en-US" dirty="0" smtClean="0"/>
              <a:t>variable causes a corresponding increase in the time required to perform a Bcyrpt</a:t>
            </a:r>
          </a:p>
          <a:p>
            <a:r>
              <a:rPr lang="en-US" dirty="0" smtClean="0"/>
              <a:t>hash. The cost assigned to a new password is configurable, so that administrators can</a:t>
            </a:r>
          </a:p>
          <a:p>
            <a:r>
              <a:rPr lang="en-US" dirty="0" smtClean="0"/>
              <a:t>assign a higher cost to privileged users.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4410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C6D1BF-FFB5-8D4C-8299-7BCB84DEA870}" type="slidenum">
              <a:rPr lang="en-AU"/>
              <a:pPr/>
              <a:t>17</a:t>
            </a:fld>
            <a:endParaRPr lang="en-AU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The traditional approach to password guessing,</a:t>
            </a:r>
          </a:p>
          <a:p>
            <a:r>
              <a:rPr lang="en-US" b="0" dirty="0" smtClean="0"/>
              <a:t>or password cracking as it is called, is to develop a large dictionary of possible</a:t>
            </a:r>
          </a:p>
          <a:p>
            <a:r>
              <a:rPr lang="en-US" b="0" dirty="0" smtClean="0"/>
              <a:t>passwords and to try each of these against the password file. This means that</a:t>
            </a:r>
          </a:p>
          <a:p>
            <a:r>
              <a:rPr lang="en-US" b="0" dirty="0" smtClean="0"/>
              <a:t>each password must be hashed using each salt value in the password file and then</a:t>
            </a:r>
          </a:p>
          <a:p>
            <a:r>
              <a:rPr lang="en-US" b="0" dirty="0" smtClean="0"/>
              <a:t>compared to stored hash values. If no match is found, then the cracking program</a:t>
            </a:r>
          </a:p>
          <a:p>
            <a:r>
              <a:rPr lang="en-US" b="0" dirty="0" smtClean="0"/>
              <a:t>tries variations on all the words in its dictionary of likely passwords. Such variations</a:t>
            </a:r>
          </a:p>
          <a:p>
            <a:r>
              <a:rPr lang="en-US" b="0" dirty="0" smtClean="0"/>
              <a:t>include backward spelling of words, additional numbers or special characters, or</a:t>
            </a:r>
          </a:p>
          <a:p>
            <a:r>
              <a:rPr lang="en-US" b="0" dirty="0" smtClean="0"/>
              <a:t>sequence of characters,</a:t>
            </a:r>
          </a:p>
          <a:p>
            <a:endParaRPr lang="en-US" b="0" dirty="0" smtClean="0"/>
          </a:p>
          <a:p>
            <a:r>
              <a:rPr lang="en-US" b="0" dirty="0" smtClean="0"/>
              <a:t>An alternative is to trade off space for time by precomputing potential hash</a:t>
            </a:r>
          </a:p>
          <a:p>
            <a:r>
              <a:rPr lang="en-US" b="0" dirty="0" smtClean="0"/>
              <a:t>values. In this approach the attacker generates a large dictionary of possible passwords.</a:t>
            </a:r>
          </a:p>
          <a:p>
            <a:r>
              <a:rPr lang="en-US" b="0" dirty="0" smtClean="0"/>
              <a:t>For each password, the attacker generates the hash values associated with</a:t>
            </a:r>
          </a:p>
          <a:p>
            <a:r>
              <a:rPr lang="en-US" b="0" dirty="0" smtClean="0"/>
              <a:t>each possible salt value. The result is a mammoth table of hash values known as a</a:t>
            </a:r>
          </a:p>
          <a:p>
            <a:r>
              <a:rPr lang="en-US" b="1" dirty="0" smtClean="0"/>
              <a:t>rainbow table</a:t>
            </a:r>
            <a:r>
              <a:rPr lang="en-US" b="0" dirty="0" smtClean="0"/>
              <a:t>. For example, [OECH03] showed that using 1.4 GB of data, he could</a:t>
            </a:r>
          </a:p>
          <a:p>
            <a:r>
              <a:rPr lang="en-US" b="0" dirty="0" smtClean="0"/>
              <a:t>crack 99.9% of all alphanumeric Windows password hashes in 13.8 seconds. This</a:t>
            </a:r>
          </a:p>
          <a:p>
            <a:r>
              <a:rPr lang="en-US" b="0" dirty="0" smtClean="0"/>
              <a:t>approach can be countered by using a sufficiently large salt value and a sufficiently</a:t>
            </a:r>
          </a:p>
          <a:p>
            <a:r>
              <a:rPr lang="en-US" b="0" dirty="0" smtClean="0"/>
              <a:t>large hash length. Both the FreeBSD and OpenBSD approaches should be secure</a:t>
            </a:r>
          </a:p>
          <a:p>
            <a:r>
              <a:rPr lang="en-US" b="0" dirty="0" smtClean="0"/>
              <a:t>from this attack for the foreseeable future.</a:t>
            </a:r>
          </a:p>
          <a:p>
            <a:endParaRPr lang="en-US" b="0" dirty="0" smtClean="0">
              <a:latin typeface="Times New Roman" pitchFamily="-110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To counter the use of large salt values and hash lengths, password crackers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 the fact that some people choose easily guessable passwords. A particular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problem is that users, when permitted to choose their own password, tend to choose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short ones. [BONN12] summarizes the results of a number of studies over the past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few years involving over 40 million hacked passwords, as well as their own analysis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almost 70 million anonymized passwords of Yahoo! users, and found a tendency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toward six to eight characters of length and a strong dislike of non-alphanumeric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characters in passwords.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analysis of the 70 million passwords in [BONN12] estimates that passwords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 fewer than 10 bits of security against an online, trawling attack,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only about 20 bits of security against an optimal offline dictionary attack. 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 words, an attacker who can manage 10 guesses per account, typically within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realm of rate-limiting mechanisms, will compromise around 1% of accounts,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as they would against random 10-bit strings. Against an optimal attacker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performing unrestricted brute force and wanting to break half of all available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accounts, passwords appear to be roughly equivalent to 20-bit random strings.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can be seen then that using offline search enables an adversary to break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large number of accounts, even if a significant amount of iterated hashing 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length is only part of the problem. Many people, when permitted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choose their own password, pick a password that is guessable, such as their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own name, their street name, a common dictionary word, and so forth. This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job of password cracking straightforward. The cracker simply has to test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against lists of likely passwords. Because many people use guessable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passwords, such a strategy should succeed on virtually all systems.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that use a combination of brute-force and dictionary techniques have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become common. A notable example of this dual approach is John the Ripper,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open-source password cracker first developed in 1996 and still in use [OPEN13].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0910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Sadly, this type of vulnerability has not lessened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past 25 years or so. Users are doing a better job of selecting passwords,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organizations are doing a better job of forcing users to pick stronger passwords,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concept known as a complex password policy, as discussed subsequently.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password-cracking techniques have improved to keep pace. The improvements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of two kinds. First, the processing capacity available for password cracking has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increased dramatically. Now used increasingly for computing, graphics processors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allow password-cracking programs to work thousands of times faster than they did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 decade ago on similarly priced PCs that used traditional CPUs alone. A PC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a single AMD Radeon HD7970 GPU, for instance, can try on average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8.2 *  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9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password combinations each second, depending on the algorithm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scramble them [GOOD12a]. Only a decade ago, such speeds were possible only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using pricey supercomputers.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second area of improvement in password cracking is in the use of sophisticated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algorithms to generate potential passwords. For example, [NARA05] developed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model for password generation using the probabilities of letters in natural language.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researchers used standard Markov modeling techniques from natural language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 to dramatically reduce the size of the password space to be searched.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But the best results have been achieved by studying examples of actual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use. To develop techniques that are more efficient and effective than simple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and brute-force attacks, researchers and hackers have studied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structure of passwords. To do this, analysts need a large pool of real-word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study, which they now have. The first big breakthrough came in late 2009,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an SQL injection attack against online games service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32 million plaintext passwords used by its members to log in to their accounts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[TIMM10]. Since then, numerous sets of leaked password files have become available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analysis.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large datasets of leaked passwords as training data, [WEIR09] reports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development of a probabilistic context-free grammar for password cracking.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this approach, guesses are ordered according to their likelihood, based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frequency of their character-class structures in the training data, as well as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of their digit and symbol substrings. This approach has been shown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efficient in password cracking [KELL12, ZHAN10].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388517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[MAZU13] reports on an analysis of the passwords used by over 25,000 students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research university with a complex password policy. The analysts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password-cracking approach introduced in [WEIR09]. They used a database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consisting of a collection of leaked password files, including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3.4 summarizes a key result from the paper. The graph shows the percentage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 that have been recovered as a function of the number of guesses.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be seen, over 10% of the passwords are recovered after only 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guesses. After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13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guesses, almost 40% of the passwords are recovered.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1268689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most computer security contexts, user authentication is the fundamental building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and the primary line of defense. User authentication is the basis for most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access control and for user accountability.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User authentication encompasses two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functions. First, the user identifies herself to the system by presenting a credential,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as user ID. Second, the system verifies the user by the exchange of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In essence, identification is the means by which a user provides a claimed identity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system; user authentication is the means of establishing the validity of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claim. Note user authentication is distinct from message authentication. As defined 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Chapter 2, message authentication is a procedure that allows communicating parties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verify that the contents of a received message have not been altered, and that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is authentic. This chapter is concerned solely with user authentication.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chapter first provides an overview of different means of user authentication,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examines each in some detail.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26467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2A862E5-F976-9E4D-B095-B4CB8BE1F1C7}" type="slidenum">
              <a:rPr lang="en-AU"/>
              <a:pPr/>
              <a:t>20</a:t>
            </a:fld>
            <a:endParaRPr lang="en-AU" dirty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One way to thwart a password attack is to deny the opponent access to the password</a:t>
            </a:r>
          </a:p>
          <a:p>
            <a:r>
              <a:rPr lang="en-US" b="0" dirty="0" smtClean="0"/>
              <a:t>file. If the hashed password portion of the file is accessible only by a privileged user,</a:t>
            </a:r>
          </a:p>
          <a:p>
            <a:r>
              <a:rPr lang="en-US" b="0" dirty="0" smtClean="0"/>
              <a:t>then the opponent cannot read it without already knowing the password of a privileged</a:t>
            </a:r>
          </a:p>
          <a:p>
            <a:r>
              <a:rPr lang="en-US" b="0" dirty="0" smtClean="0"/>
              <a:t>user. Often, the hashed passwords are kept in a separate file from the user</a:t>
            </a:r>
          </a:p>
          <a:p>
            <a:r>
              <a:rPr lang="en-US" b="0" dirty="0" smtClean="0"/>
              <a:t>IDs, referred to as a </a:t>
            </a:r>
            <a:r>
              <a:rPr lang="en-US" b="1" dirty="0" smtClean="0"/>
              <a:t>shadow password file</a:t>
            </a:r>
            <a:r>
              <a:rPr lang="en-US" b="0" dirty="0" smtClean="0"/>
              <a:t>. Special attention is paid to making the</a:t>
            </a:r>
          </a:p>
          <a:p>
            <a:r>
              <a:rPr lang="en-US" b="0" dirty="0" smtClean="0"/>
              <a:t>shadow password file protected from unauthorized access. Although password file</a:t>
            </a:r>
          </a:p>
          <a:p>
            <a:r>
              <a:rPr lang="en-US" b="0" dirty="0" smtClean="0"/>
              <a:t>protection is certainly worthwhile, there remain vulnerabilities:</a:t>
            </a:r>
          </a:p>
          <a:p>
            <a:endParaRPr lang="en-US" dirty="0" smtClean="0"/>
          </a:p>
          <a:p>
            <a:r>
              <a:rPr lang="en-US" dirty="0" smtClean="0"/>
              <a:t>• Many systems, including most UNIX systems, are susceptible to unanticipated</a:t>
            </a:r>
          </a:p>
          <a:p>
            <a:r>
              <a:rPr lang="en-US" dirty="0" smtClean="0"/>
              <a:t>break-ins. A hacker may be able to exploit a software vulnerability in the</a:t>
            </a:r>
          </a:p>
          <a:p>
            <a:r>
              <a:rPr lang="en-US" dirty="0" smtClean="0"/>
              <a:t>operating system to bypass the access control system long enough to extract</a:t>
            </a:r>
          </a:p>
          <a:p>
            <a:r>
              <a:rPr lang="en-US" dirty="0" smtClean="0"/>
              <a:t>the password file. Alternatively, the hacker may find a weakness in the file</a:t>
            </a:r>
          </a:p>
          <a:p>
            <a:r>
              <a:rPr lang="en-US" dirty="0" smtClean="0"/>
              <a:t>system or database management system that allows access to the file.</a:t>
            </a:r>
          </a:p>
          <a:p>
            <a:endParaRPr lang="en-US" dirty="0" smtClean="0"/>
          </a:p>
          <a:p>
            <a:r>
              <a:rPr lang="en-US" dirty="0" smtClean="0"/>
              <a:t>• An accident of protection might render the password file readable, thus compromising</a:t>
            </a:r>
          </a:p>
          <a:p>
            <a:r>
              <a:rPr lang="en-US" dirty="0" smtClean="0"/>
              <a:t>all the accounts.</a:t>
            </a:r>
          </a:p>
          <a:p>
            <a:endParaRPr lang="en-US" dirty="0" smtClean="0"/>
          </a:p>
          <a:p>
            <a:r>
              <a:rPr lang="en-US" dirty="0" smtClean="0"/>
              <a:t>• Some of the users have accounts on other machines in other protection</a:t>
            </a:r>
          </a:p>
          <a:p>
            <a:r>
              <a:rPr lang="en-US" dirty="0" smtClean="0"/>
              <a:t>domains, and they use the same password. Thus, if the passwords could</a:t>
            </a:r>
          </a:p>
          <a:p>
            <a:r>
              <a:rPr lang="en-US" dirty="0" smtClean="0"/>
              <a:t>be read by anyone on one machine, a machine in another location might be</a:t>
            </a:r>
          </a:p>
          <a:p>
            <a:r>
              <a:rPr lang="en-US" dirty="0" smtClean="0"/>
              <a:t>compromised.</a:t>
            </a:r>
          </a:p>
          <a:p>
            <a:endParaRPr lang="en-US" dirty="0" smtClean="0"/>
          </a:p>
          <a:p>
            <a:r>
              <a:rPr lang="en-US" dirty="0" smtClean="0"/>
              <a:t>• A lack of or weakness in physical security may provide opportunities for a</a:t>
            </a:r>
          </a:p>
          <a:p>
            <a:r>
              <a:rPr lang="en-US" dirty="0" smtClean="0"/>
              <a:t>hacker. Sometimes there is a backup to the password file on an emergency</a:t>
            </a:r>
          </a:p>
          <a:p>
            <a:r>
              <a:rPr lang="en-US" dirty="0" smtClean="0"/>
              <a:t>repair disk or archival disk. Access to this backup enables the attacker to read</a:t>
            </a:r>
          </a:p>
          <a:p>
            <a:r>
              <a:rPr lang="en-US" dirty="0" smtClean="0"/>
              <a:t>the password file. Alternatively, a user may boot from a disk running another</a:t>
            </a:r>
          </a:p>
          <a:p>
            <a:r>
              <a:rPr lang="en-US" dirty="0" smtClean="0"/>
              <a:t>operating system such as Linux and access the file from this OS.</a:t>
            </a:r>
          </a:p>
          <a:p>
            <a:endParaRPr lang="en-US" dirty="0" smtClean="0"/>
          </a:p>
          <a:p>
            <a:r>
              <a:rPr lang="en-US" dirty="0" smtClean="0"/>
              <a:t>• Instead of capturing the system password file, another approach to collecting</a:t>
            </a:r>
          </a:p>
          <a:p>
            <a:r>
              <a:rPr lang="en-US" dirty="0" smtClean="0"/>
              <a:t>user IDs and passwords is through sniffing network traffic.</a:t>
            </a:r>
          </a:p>
          <a:p>
            <a:endParaRPr lang="en-US" dirty="0" smtClean="0"/>
          </a:p>
          <a:p>
            <a:r>
              <a:rPr lang="en-US" dirty="0" smtClean="0"/>
              <a:t>Thus, a password protection policy must complement access control measures with</a:t>
            </a:r>
          </a:p>
          <a:p>
            <a:r>
              <a:rPr lang="en-US" dirty="0" smtClean="0"/>
              <a:t>techniques to force users to select passwords that are difficult to guess.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87447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4B06EA-C492-8740-BC87-64DAA7CFB181}" type="slidenum">
              <a:rPr lang="en-AU"/>
              <a:pPr/>
              <a:t>21</a:t>
            </a:fld>
            <a:endParaRPr lang="en-AU" dirty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When not constrained, many users choose a password that is too short or too easy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guess. At the other extreme, if users are assigned passwords consisting of eight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randomly selected printable characters, password cracking is effectively impossible.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it would be almost as impossible for most users to remember their passwords.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Fortunately, even if we limit the password universe to strings of characters that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reasonably memorable, the size of the universe is still too large to permit practical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cracking. Our goal, then, is to eliminate guessable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allowing the user to select a password that is memorable. Four basic techniques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in use:</a:t>
            </a:r>
          </a:p>
          <a:p>
            <a:endParaRPr lang="en-US" dirty="0" smtClean="0"/>
          </a:p>
          <a:p>
            <a:r>
              <a:rPr lang="en-US" dirty="0" smtClean="0"/>
              <a:t>• User education</a:t>
            </a:r>
          </a:p>
          <a:p>
            <a:r>
              <a:rPr lang="en-US" dirty="0" smtClean="0"/>
              <a:t>• Computer-generated passwords</a:t>
            </a:r>
          </a:p>
          <a:p>
            <a:r>
              <a:rPr lang="en-US" dirty="0" smtClean="0"/>
              <a:t>• Reactive password checking</a:t>
            </a:r>
          </a:p>
          <a:p>
            <a:r>
              <a:rPr lang="en-US" dirty="0" smtClean="0"/>
              <a:t>• Complex</a:t>
            </a:r>
            <a:r>
              <a:rPr lang="en-US" baseline="0" dirty="0" smtClean="0"/>
              <a:t> password policy</a:t>
            </a:r>
            <a:endParaRPr lang="en-US" dirty="0" smtClean="0"/>
          </a:p>
          <a:p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can be told the importance of using hard-to-guess passwords and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provided with guidelines for selecting strong passwords. This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education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unlikely to succeed at most installations, particularly where there is a large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population or a lot of turnover. Many users will simply ignore the guidelines.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Others may not be good judges of what is a strong password. For example, many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(mistakenly) believe that reversing a word or capitalizing the last letter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unguessable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Nonetheless, it makes sense to provide users with guidelines on the selection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passwords. Perhaps the best approach is the following advice: A good technique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choosing a password is to use the first letter of each word of a phrase.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 not pick a well-known phrase like “An apple a day keeps the doctor away”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Aaadktda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Instead, pick something like “My dog’s first name is Rex”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MdfniR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“My sister Peg is 24 years old” (MsPi24yo). Studies have shown that users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remember such passwords but that they are not susceptible to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guessing attacks based on commonly used passwords.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Computer-generated passwords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have problems. If the passwords are quite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in nature, users will not be able to remember them. Even if the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pronounceable, the user may have difficulty remembering it and so be tempted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write it down. In general, computer-generated password schemes have a history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poor acceptance by users. FIPS 181 defines one of the best-designed automated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generators. The standard includes not only a description of the approach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also a complete listing of the C source code of the algorithm. The algorithm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generates words by forming pronounceable syllables and concatenating them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form a word. A random number generator produces a random stream of characters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construct the syllables and words.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reactive password checking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one in which the system periodically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runs its own password cracker to find guessable passwords. The system cancels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passwords that are guessed and notifies the user. This tactic has a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drawbacks. First, it is resource intensive if the job is done right. Because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determined opponent who is able to steal a password file can devote full CPU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 to the task for hours or even days, an effective reactive password checker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distinct disadvantage. Furthermore, any existing passwords remain vulnerable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reactive password checker finds them. A good example is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Jack the Ripper password cracker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/john/pro/), which works on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variety of operating systems.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promising approach to improved password security is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complex password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policy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or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proactive password checker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scheme, a user is allowed to select 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her own password. However, at the time of selection, the system checks to see if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is allowable and, if not, rejects it. Such checkers are based on the philosophy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that, with sufficient guidance from the system, users can select memorable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from a fairly large password space that are not likely to be guessed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trick with a proactive password checker is to strike a balance between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acceptability and strength. If the system rejects too many passwords, users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complain that it is too hard to select a password. If the system uses some simple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 to define what is acceptable, this provides guidance to password crackers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refine their guessing technique. In the remainder of this subsection, we look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possible approaches to proactive password checking.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40297183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3A9D24-3F96-594F-A734-7F26196D568E}" type="slidenum">
              <a:rPr lang="en-AU"/>
              <a:pPr/>
              <a:t>22</a:t>
            </a:fld>
            <a:endParaRPr lang="en-AU" dirty="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first approach is a simple system for rule enforcement.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NIST SP 800-63-2 suggests the following alternative rules: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sixteen characters (basic16).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eight characters including an uppercase and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lowercase letter, a symbol, and a digit. It may not contain a dictionary word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(comprehensive8).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NIST considers basic16 and comprehensive8 equivalent, [KELL12]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found that basic16 is superior against large numbers of guesses. Combined with a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prior result that basic16 is also easier for users [KOMA11], this suggests basic16 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better policy choice.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this approach is superior to simply educating users, it may not be sufficient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thwart password crackers. This scheme alerts crackers as to which passwords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  to try, but may still make it possible to do password cracking.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process of rule enforcement can be automated by using a proactive password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checker, such as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pam_passwdqc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passwdqc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/), which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enforces a variety of rules on passwords and is configurable by the system administrator.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Another possible procedure is simply to compile a large dictionary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possible “bad” passwords. When a user selects a password, the system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checks to make sure that it is not on the disapproved list. There are two problems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this approach: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Space:  The dictionary must be very large to be effective.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Time:  The time required to search a large dictionary may itself be large. In addition,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check for likely permutations of dictionary words, either those 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included in the dictionary, making it truly huge, or each search must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involve considerable processing.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 technique [SPAF92a, SPAF92b] for developing an effective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efficient proactive password checker that is based on rejecting words on a list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been implemented on a number of systems, including Linux. It is based on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 of a Bloom filter [BLOO70].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128899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3.5 plots </a:t>
            </a:r>
            <a:r>
              <a:rPr lang="en-US" i="1" dirty="0" smtClean="0"/>
              <a:t>P as a function of R for various values of k. Suppose we have</a:t>
            </a:r>
          </a:p>
          <a:p>
            <a:r>
              <a:rPr lang="en-US" dirty="0" smtClean="0"/>
              <a:t>a dictionary of 1 million words and we wish to have a 0.01 probability of rejecting a</a:t>
            </a:r>
          </a:p>
          <a:p>
            <a:r>
              <a:rPr lang="en-US" dirty="0" smtClean="0"/>
              <a:t>password not in the dictionary. If we choose six hash functions, the required ratio</a:t>
            </a:r>
          </a:p>
          <a:p>
            <a:r>
              <a:rPr lang="en-US" dirty="0" smtClean="0"/>
              <a:t>is </a:t>
            </a:r>
            <a:r>
              <a:rPr lang="en-US" i="1" dirty="0" smtClean="0"/>
              <a:t>R =9.6. </a:t>
            </a:r>
            <a:r>
              <a:rPr lang="en-US" i="0" dirty="0" smtClean="0"/>
              <a:t>Therefore, we need a hash table of 9.6 x10</a:t>
            </a:r>
            <a:r>
              <a:rPr lang="en-US" sz="1400" i="0" baseline="30000" dirty="0" smtClean="0"/>
              <a:t>6</a:t>
            </a:r>
            <a:r>
              <a:rPr lang="en-US" i="0" dirty="0" smtClean="0"/>
              <a:t> bits or about 1.2 MBytes</a:t>
            </a:r>
          </a:p>
          <a:p>
            <a:r>
              <a:rPr lang="en-US" dirty="0" smtClean="0"/>
              <a:t>of storage. In contrast, storage of the entire dictionary would require on the order</a:t>
            </a:r>
          </a:p>
          <a:p>
            <a:r>
              <a:rPr lang="en-US" dirty="0" smtClean="0"/>
              <a:t>of 8 MBytes. Thus, we achieve a compression of almost a factor of 7. Furthermore,</a:t>
            </a:r>
          </a:p>
          <a:p>
            <a:r>
              <a:rPr lang="en-US" dirty="0" smtClean="0"/>
              <a:t>password checking involves the straightforward calculation of six hash functions</a:t>
            </a:r>
          </a:p>
          <a:p>
            <a:r>
              <a:rPr lang="en-US" dirty="0" smtClean="0"/>
              <a:t>and is independent of the size of the dictionary, whereas with the use of the full</a:t>
            </a:r>
          </a:p>
          <a:p>
            <a:r>
              <a:rPr lang="en-US" dirty="0" smtClean="0"/>
              <a:t>dictionary, there is substantial searching.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502AC1-C7DA-0245-BB84-0FE5DCDB34AB}" type="slidenum">
              <a:rPr lang="en-AU" smtClean="0"/>
              <a:pPr/>
              <a:t>23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xmlns="" val="34626393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F16768-244D-C24A-BB64-B996A8720A13}" type="slidenum">
              <a:rPr lang="en-AU"/>
              <a:pPr/>
              <a:t>24</a:t>
            </a:fld>
            <a:endParaRPr lang="en-AU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Objects that a user possesses for the purpose of user authentication are called</a:t>
            </a:r>
          </a:p>
          <a:p>
            <a:r>
              <a:rPr lang="en-US" dirty="0" smtClean="0"/>
              <a:t>tokens. In this section, we examine two types of tokens that are widely used; these</a:t>
            </a:r>
          </a:p>
          <a:p>
            <a:r>
              <a:rPr lang="en-US" dirty="0" smtClean="0"/>
              <a:t>are cards that have the appearance and size of bank cards (see Table 3.3).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0671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883B1A-6685-B346-9691-B9575FF86ECE}" type="slidenum">
              <a:rPr lang="en-AU"/>
              <a:pPr/>
              <a:t>25</a:t>
            </a:fld>
            <a:endParaRPr lang="en-AU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Memory cards can store but not process data. The most common such card is the</a:t>
            </a:r>
          </a:p>
          <a:p>
            <a:r>
              <a:rPr lang="en-US" b="0" dirty="0" smtClean="0"/>
              <a:t>bank card with a magnetic stripe on the back. A magnetic stripe can store only a</a:t>
            </a:r>
          </a:p>
          <a:p>
            <a:r>
              <a:rPr lang="en-US" b="0" dirty="0" smtClean="0"/>
              <a:t>simple security code, which can be read (and unfortunately reprogrammed) by</a:t>
            </a:r>
          </a:p>
          <a:p>
            <a:r>
              <a:rPr lang="en-US" b="0" dirty="0" smtClean="0"/>
              <a:t>an inexpensive card reader. There are also memory cards that include an internal</a:t>
            </a:r>
          </a:p>
          <a:p>
            <a:r>
              <a:rPr lang="en-US" b="0" dirty="0" smtClean="0"/>
              <a:t>electronic memory.</a:t>
            </a:r>
          </a:p>
          <a:p>
            <a:endParaRPr lang="en-US" b="0" dirty="0" smtClean="0"/>
          </a:p>
          <a:p>
            <a:r>
              <a:rPr lang="en-US" b="0" dirty="0" smtClean="0"/>
              <a:t>Memory cards can be used alone for physical access, such as a hotel room. For</a:t>
            </a:r>
          </a:p>
          <a:p>
            <a:r>
              <a:rPr lang="en-US" b="0" dirty="0" smtClean="0"/>
              <a:t>computer user authentication, such cards are typically used with some form of password</a:t>
            </a:r>
          </a:p>
          <a:p>
            <a:r>
              <a:rPr lang="en-US" b="0" dirty="0" smtClean="0"/>
              <a:t>or personal identification number (PIN). A typical application is an automatic</a:t>
            </a:r>
          </a:p>
          <a:p>
            <a:r>
              <a:rPr lang="en-US" b="0" dirty="0" smtClean="0"/>
              <a:t>teller machine (ATM).</a:t>
            </a:r>
            <a:r>
              <a:rPr lang="en-US" b="0" baseline="0" dirty="0" smtClean="0"/>
              <a:t> </a:t>
            </a:r>
            <a:r>
              <a:rPr lang="en-US" b="0" dirty="0" smtClean="0"/>
              <a:t>The memory card, when combined with a PIN or password, provides significantly</a:t>
            </a:r>
          </a:p>
          <a:p>
            <a:r>
              <a:rPr lang="en-US" b="0" dirty="0" smtClean="0"/>
              <a:t>greater security than a password alone. An adversary must gain physical</a:t>
            </a:r>
          </a:p>
          <a:p>
            <a:r>
              <a:rPr lang="en-US" b="0" dirty="0" smtClean="0"/>
              <a:t>possession of the card (or be able to duplicate it) plus must gain knowledge of the</a:t>
            </a:r>
          </a:p>
          <a:p>
            <a:r>
              <a:rPr lang="en-US" b="0" dirty="0" smtClean="0"/>
              <a:t>PIN.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Among the potential drawbacks NIST SP 800-12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Introduction to Computer</a:t>
            </a:r>
          </a:p>
          <a:p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Security: The NIST Handbook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October 1995) notes the following:</a:t>
            </a:r>
          </a:p>
          <a:p>
            <a:endParaRPr lang="en-US" b="0" dirty="0" smtClean="0"/>
          </a:p>
          <a:p>
            <a:r>
              <a:rPr lang="en-US" b="0" dirty="0" smtClean="0"/>
              <a:t>• Requires special reader: This increases the cost of using the token and creates</a:t>
            </a:r>
          </a:p>
          <a:p>
            <a:r>
              <a:rPr lang="en-US" b="0" dirty="0" smtClean="0"/>
              <a:t>the requirement to maintain the security of the reader’s hardware and software.</a:t>
            </a:r>
          </a:p>
          <a:p>
            <a:endParaRPr lang="en-US" b="0" dirty="0" smtClean="0"/>
          </a:p>
          <a:p>
            <a:r>
              <a:rPr lang="en-US" b="0" dirty="0" smtClean="0"/>
              <a:t>• Token loss: A lost token temporarily prevents its owner from gaining system</a:t>
            </a:r>
          </a:p>
          <a:p>
            <a:r>
              <a:rPr lang="en-US" b="0" dirty="0" smtClean="0"/>
              <a:t>access. Thus there is an administrative cost in replacing the lost token. In addition,</a:t>
            </a:r>
          </a:p>
          <a:p>
            <a:r>
              <a:rPr lang="en-US" b="0" dirty="0" smtClean="0"/>
              <a:t>if the token is found, stolen, or forged, then an adversary now need only</a:t>
            </a:r>
          </a:p>
          <a:p>
            <a:r>
              <a:rPr lang="en-US" b="0" dirty="0" smtClean="0"/>
              <a:t>determine the PIN to gain unauthorized access.</a:t>
            </a:r>
          </a:p>
          <a:p>
            <a:endParaRPr lang="en-US" b="0" dirty="0" smtClean="0"/>
          </a:p>
          <a:p>
            <a:r>
              <a:rPr lang="en-US" b="0" dirty="0" smtClean="0"/>
              <a:t>• User dissatisfaction: Although users may have no difficulty in accepting the</a:t>
            </a:r>
          </a:p>
          <a:p>
            <a:r>
              <a:rPr lang="en-US" b="0" dirty="0" smtClean="0"/>
              <a:t>use of a memory card for ATM access, its use for computer access may be</a:t>
            </a:r>
          </a:p>
          <a:p>
            <a:r>
              <a:rPr lang="en-US" b="0" dirty="0" smtClean="0"/>
              <a:t>deemed inconvenient.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01817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26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A wide variety of devices qualify as smart tokens. These can be categorized along</a:t>
            </a:r>
          </a:p>
          <a:p>
            <a:r>
              <a:rPr lang="en-US" b="0" dirty="0" smtClean="0"/>
              <a:t>three dimensions that are not mutually exclusive:</a:t>
            </a:r>
          </a:p>
          <a:p>
            <a:endParaRPr lang="en-US" b="0" dirty="0" smtClean="0"/>
          </a:p>
          <a:p>
            <a:r>
              <a:rPr lang="en-US" b="0" dirty="0" smtClean="0"/>
              <a:t>• Physical characteristics: Smart tokens include an embedded microprocessor.</a:t>
            </a:r>
          </a:p>
          <a:p>
            <a:r>
              <a:rPr lang="en-US" b="0" dirty="0" smtClean="0"/>
              <a:t>A smart token that looks like a bank card is called a smart card. Other smart</a:t>
            </a:r>
          </a:p>
          <a:p>
            <a:r>
              <a:rPr lang="en-US" b="0" dirty="0" smtClean="0"/>
              <a:t>tokens can look like calculators, keys, or other small portable objects.</a:t>
            </a:r>
          </a:p>
          <a:p>
            <a:endParaRPr lang="en-US" b="0" dirty="0" smtClean="0"/>
          </a:p>
          <a:p>
            <a:r>
              <a:rPr lang="en-US" b="0" dirty="0" smtClean="0"/>
              <a:t>• User</a:t>
            </a:r>
            <a:r>
              <a:rPr lang="en-US" b="0" baseline="0" dirty="0" smtClean="0"/>
              <a:t> i</a:t>
            </a:r>
            <a:r>
              <a:rPr lang="en-US" b="0" dirty="0" smtClean="0"/>
              <a:t>nterface: Manual interfaces include a keypad and display for human/token</a:t>
            </a:r>
          </a:p>
          <a:p>
            <a:r>
              <a:rPr lang="en-US" b="0" dirty="0" smtClean="0"/>
              <a:t>interaction. </a:t>
            </a:r>
          </a:p>
          <a:p>
            <a:endParaRPr lang="en-US" b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Electronic interface: A smart card or other token requires an electronic interface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communicate with a compatible reader/writer. A card may have one or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of the following types of interface: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Contact: A contact smart card must be inserted into a smart card reader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direct connection to a conductive contact plate on the surface of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(typically gold plated). Transmission of commands, data, and card status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place over these physical contact points.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Contactless: A contactless card requires only close proximity to a reader.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the reader and the card have an antenna, and the two communicate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radio frequencies. Most contactless cards also derive power for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internal chip from this electromagnetic signal. The range is typically one-half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three inches for non-battery-powered cards, ideal for applications such as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building entry and payment that require a very fast card interface.</a:t>
            </a:r>
          </a:p>
          <a:p>
            <a:endParaRPr lang="en-US" b="0" dirty="0" smtClean="0"/>
          </a:p>
          <a:p>
            <a:r>
              <a:rPr lang="en-US" b="0" dirty="0" smtClean="0"/>
              <a:t>• Authentication protocol: The purpose of a smart token is to provide a means</a:t>
            </a:r>
          </a:p>
          <a:p>
            <a:r>
              <a:rPr lang="en-US" b="0" dirty="0" smtClean="0"/>
              <a:t>for user authentication. We can classify the authentication protocols used with</a:t>
            </a:r>
          </a:p>
          <a:p>
            <a:r>
              <a:rPr lang="en-US" b="0" dirty="0" smtClean="0"/>
              <a:t>smart tokens into three categories:</a:t>
            </a:r>
          </a:p>
          <a:p>
            <a:endParaRPr lang="en-US" b="0" dirty="0" smtClean="0"/>
          </a:p>
          <a:p>
            <a:r>
              <a:rPr lang="en-US" b="0" dirty="0" smtClean="0"/>
              <a:t>— Static: With a static protocol, the user authenticates himself or herself</a:t>
            </a:r>
          </a:p>
          <a:p>
            <a:r>
              <a:rPr lang="en-US" b="0" dirty="0" smtClean="0"/>
              <a:t>to the token and then the token authenticates the user to the computer.</a:t>
            </a:r>
          </a:p>
          <a:p>
            <a:r>
              <a:rPr lang="en-US" b="0" dirty="0" smtClean="0"/>
              <a:t>The latter half of this protocol is similar to the operation of a memory</a:t>
            </a:r>
          </a:p>
          <a:p>
            <a:r>
              <a:rPr lang="en-US" b="0" dirty="0" smtClean="0"/>
              <a:t>token.</a:t>
            </a:r>
          </a:p>
          <a:p>
            <a:endParaRPr lang="en-US" b="0" dirty="0" smtClean="0"/>
          </a:p>
          <a:p>
            <a:r>
              <a:rPr lang="en-US" b="0" dirty="0" smtClean="0"/>
              <a:t>— Dynamic password generator: In this case, the token generates a unique</a:t>
            </a:r>
          </a:p>
          <a:p>
            <a:r>
              <a:rPr lang="en-US" b="0" dirty="0" smtClean="0"/>
              <a:t>password periodically (e.g., every minute). This password is then entered</a:t>
            </a:r>
          </a:p>
          <a:p>
            <a:r>
              <a:rPr lang="en-US" b="0" dirty="0" smtClean="0"/>
              <a:t>into the computer system for authentication, either manually by the user or</a:t>
            </a:r>
          </a:p>
          <a:p>
            <a:r>
              <a:rPr lang="en-US" b="0" dirty="0" smtClean="0"/>
              <a:t>electronically via the token. The token and the computer system must be</a:t>
            </a:r>
          </a:p>
          <a:p>
            <a:r>
              <a:rPr lang="en-US" b="0" dirty="0" smtClean="0"/>
              <a:t>initialized and kept synchronized so that the computer knows the password</a:t>
            </a:r>
          </a:p>
          <a:p>
            <a:r>
              <a:rPr lang="en-US" b="0" dirty="0" smtClean="0"/>
              <a:t>that is current for this token.</a:t>
            </a:r>
          </a:p>
          <a:p>
            <a:endParaRPr lang="en-US" b="0" dirty="0" smtClean="0"/>
          </a:p>
          <a:p>
            <a:r>
              <a:rPr lang="en-US" b="0" dirty="0" smtClean="0"/>
              <a:t>— Challenge-response: In this case, the computer system generates a challenge,</a:t>
            </a:r>
          </a:p>
          <a:p>
            <a:r>
              <a:rPr lang="en-US" b="0" dirty="0" smtClean="0"/>
              <a:t>such as a random string of numbers. The smart token generates a response</a:t>
            </a:r>
          </a:p>
          <a:p>
            <a:r>
              <a:rPr lang="en-US" b="0" dirty="0" smtClean="0"/>
              <a:t>based on the challenge. For example, public-key cryptography could be used</a:t>
            </a:r>
          </a:p>
          <a:p>
            <a:r>
              <a:rPr lang="en-US" b="0" dirty="0" smtClean="0"/>
              <a:t>and the token could encrypt the challenge string with the token’s private key.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75797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27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user authentication the most important category of smart token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smart card, which has the appearance of a credit card, has an electronic interface,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may use any of the type of protocols just described. The remainder of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section discusses smart cards.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contains within it an entire microprocessor, including processor,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memory, and I/O ports. Some versions incorporate a special co-processing circuit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cryptographic operation to speed the task of encoding and decoding messages or generating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signatures to validate the information transferred. In some cards,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I/O ports are directly accessible by a compatible reader by means of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electrical contacts. Other cards rely instead on an embedded antenna for wireless communication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the reader.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smart card includes three types of memory. Read-only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(ROM) stores data that does not change during the card’s life, such as the card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and the cardholder’s name. Electrically erasable programmable 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(EEPROM) holds application data and programs, such as the protocols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can execute. It also holds data that may vary with time. For example,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telephone card, the EEPROM holds the talk time remaining. Random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 (RAM) holds temporary data generated when applications are executed.</a:t>
            </a:r>
            <a:endParaRPr lang="en-US" dirty="0" smtClean="0">
              <a:latin typeface="Times New Roman" pitchFamily="-110" charset="0"/>
            </a:endParaRPr>
          </a:p>
          <a:p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95182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3.6 illustrates the typical interaction between a smart card and a</a:t>
            </a:r>
          </a:p>
          <a:p>
            <a:r>
              <a:rPr lang="en-US" dirty="0" smtClean="0"/>
              <a:t>reader or computer system. Each time the card is inserted into a reader, a reset is</a:t>
            </a:r>
          </a:p>
          <a:p>
            <a:r>
              <a:rPr lang="en-US" dirty="0" smtClean="0"/>
              <a:t>initiated by the reader to initialize parameters such as clock value. After the reset</a:t>
            </a:r>
          </a:p>
          <a:p>
            <a:r>
              <a:rPr lang="en-US" dirty="0" smtClean="0"/>
              <a:t>function is performed, the card responds with answer to reset (ATR) message.</a:t>
            </a:r>
          </a:p>
          <a:p>
            <a:r>
              <a:rPr lang="en-US" dirty="0" smtClean="0"/>
              <a:t>This message defines the parameters and protocols that the card can use and the</a:t>
            </a:r>
          </a:p>
          <a:p>
            <a:r>
              <a:rPr lang="en-US" dirty="0" smtClean="0"/>
              <a:t>functions it can perform. The terminal may be able to change the protocol used</a:t>
            </a:r>
          </a:p>
          <a:p>
            <a:r>
              <a:rPr lang="en-US" dirty="0" smtClean="0"/>
              <a:t>and other parameters via a protocol type selection (PTS) command. The cards</a:t>
            </a:r>
          </a:p>
          <a:p>
            <a:r>
              <a:rPr lang="en-US" dirty="0" smtClean="0"/>
              <a:t>PTS response confirms the protocols and parameters to be used. The terminal</a:t>
            </a:r>
          </a:p>
          <a:p>
            <a:r>
              <a:rPr lang="en-US" dirty="0" smtClean="0"/>
              <a:t>and card can now execute the protocol to perform the desired application.</a:t>
            </a: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FDA291-7D6E-AE47-AF34-6E2BC441D03E}" type="slidenum">
              <a:rPr lang="en-AU" smtClean="0"/>
              <a:pPr/>
              <a:t>28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xmlns="" val="30013534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application of increasing importance is the use of a smart card as a national identity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for citizens. A national electronic identity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card can serve the same purposes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other national ID cards, and similar cards such as a driver’s license, for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government and commercial services. In addition,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 provide stronger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proof of identity and be used in a wider variety of applications. In effect,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that has been verified by the national government as valid and authentic.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of the most recent and most advanced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deployments is the German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neuer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Personalausweis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[POLL12]. The card has human-readable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on its surface, including the following: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Personal data:  Such as name, date of birth, and address; this is the type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information found on passports and driver’s licenses.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Document number:  An alphanumerical nine-character unique identifier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card.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Card access number (CAN):  A six-digit decimal random number printed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face of the card. This is used as a password, as explained subsequently.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Machine readable zone (MRZ):  Three lines of human- and machine-readable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text on the back of the card. This may also be used as a password.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3699539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DC452E-A0ED-BE41-B448-B29A356FBA95}" type="slidenum">
              <a:rPr lang="en-AU"/>
              <a:pPr/>
              <a:t>3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(Digital Authentication Guideline , October 2016) defines digital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authentication as the process of establishing confidence in user identities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are presented electronically to an information system. Systems can use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identity to determine if the authenticated individual is 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perform particular functions, such as database transactions or access to system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In many cases, the authentication and transaction, or other 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function, take place across an open network such as the Internet. Equally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subsequent authorization can take place locally, such as across a local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area network.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03792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card has the following three separate electronic functions,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with its own protected dataset (Table 3.4):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reserved for government use and stores a digital representation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cardholder’s identity. This function is similar to, and may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used for, an electronic passport. Other government services may also use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must be implemented on the card.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for general-purpose use in a variety of government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commercial applications.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stores an identity record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authorized service can access with cardholder permission. Citizens choose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whether they want this function activated.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eSign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optional function stores a private key and a certificate verifying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key; it is used for generating a digital signature. A private sector trust center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issues the certificate.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is an offline function. That is, it is not used over 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is used in a situation where the cardholder presents the card for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at that location, such as going through a passport control checkpoint.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can be used for both online and offline services. An example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an offline use is an inspection system. An inspection system is a terminal for law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checks, for example, by police or border control officers. An inspection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read identifying information of the cardholder as well as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stored on the card, such as facial image and fingerprints. The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can be used to verify that the individual in possession of the card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actual cardholder.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3098615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authentication is a good example of online use of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3.7 illustrates a Web-based scenario. To begin,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visits a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and requests a service that requires authentication. The Web site sends back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redirect message that forwards an authentication request to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server.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 requests that the user enter the PIN number for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Once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has correctly entered the PIN, data can be exchanged between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terminal reader in encrypted form. The server then engages in an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exchange with the microprocessor on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If the user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the results are sent back to the user system to be redirected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application.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the preceding scenario, the appropriate software and hardware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required on the user system. Software on the main user system includes functionality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requesting and accepting the PIN number and for message redirection.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hardware required is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reader. The card reader can be an external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contact or contactless reader or a contactless reader internal to the user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9265955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Authenticated Connection Establishment (PACE) ensures that the contactless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RF chip in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cannot be read without explicit access control. For online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applications, access to the card is established by the user entering the 6-digit PIN,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should only be known to the holder of the card. For offline applications,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either the MRZ printed on the back of the card or the six-digit card access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(CAN) printed on the front is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0648426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pPr>
              <a:defRPr/>
            </a:pPr>
            <a:r>
              <a:rPr lang="en-US" b="0" dirty="0" smtClean="0"/>
              <a:t>A biometric authentication system attempts to authenticate an individual based on</a:t>
            </a:r>
          </a:p>
          <a:p>
            <a:pPr>
              <a:defRPr/>
            </a:pPr>
            <a:r>
              <a:rPr lang="en-US" b="0" dirty="0" smtClean="0"/>
              <a:t>his or her unique physical characteristics. These include static characteristics, such</a:t>
            </a:r>
          </a:p>
          <a:p>
            <a:pPr>
              <a:defRPr/>
            </a:pPr>
            <a:r>
              <a:rPr lang="en-US" b="0" dirty="0" smtClean="0"/>
              <a:t>as fingerprints, hand geometry, facial characteristics, and retinal and iris patterns;</a:t>
            </a:r>
          </a:p>
          <a:p>
            <a:pPr>
              <a:defRPr/>
            </a:pPr>
            <a:r>
              <a:rPr lang="en-US" b="0" dirty="0" smtClean="0"/>
              <a:t>and dynamic characteristics, such as voiceprint and signature. In essence, biometrics</a:t>
            </a:r>
          </a:p>
          <a:p>
            <a:pPr>
              <a:defRPr/>
            </a:pPr>
            <a:r>
              <a:rPr lang="en-US" b="0" dirty="0" smtClean="0"/>
              <a:t>is based on pattern recognition. Compared to passwords and tokens, biometric</a:t>
            </a:r>
          </a:p>
          <a:p>
            <a:pPr>
              <a:defRPr/>
            </a:pPr>
            <a:r>
              <a:rPr lang="en-US" b="0" dirty="0" smtClean="0"/>
              <a:t>authentication is both technically complex and expensive. While it is used in a</a:t>
            </a:r>
          </a:p>
          <a:p>
            <a:pPr>
              <a:defRPr/>
            </a:pPr>
            <a:r>
              <a:rPr lang="en-US" b="0" dirty="0" smtClean="0"/>
              <a:t>number of specific applications, biometrics has yet to mature as a standard tool for</a:t>
            </a:r>
          </a:p>
          <a:p>
            <a:pPr>
              <a:defRPr/>
            </a:pPr>
            <a:r>
              <a:rPr lang="en-US" b="0" dirty="0" smtClean="0"/>
              <a:t>user authentication to computer systems.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A number of different types of physical characteristics are either in use or under</a:t>
            </a:r>
          </a:p>
          <a:p>
            <a:pPr>
              <a:defRPr/>
            </a:pPr>
            <a:r>
              <a:rPr lang="en-US" b="0" dirty="0" smtClean="0"/>
              <a:t>study for user authentication. The most common are the following: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Facial characteristics: Facial characteristics are the most common means</a:t>
            </a:r>
          </a:p>
          <a:p>
            <a:pPr>
              <a:defRPr/>
            </a:pPr>
            <a:r>
              <a:rPr lang="en-US" b="0" dirty="0" smtClean="0"/>
              <a:t>of human-to-human identification; thus it is natural to consider them for</a:t>
            </a:r>
          </a:p>
          <a:p>
            <a:pPr>
              <a:defRPr/>
            </a:pPr>
            <a:r>
              <a:rPr lang="en-US" b="0" dirty="0" smtClean="0"/>
              <a:t>identification by computer. The most common approach is to define characteristics</a:t>
            </a:r>
          </a:p>
          <a:p>
            <a:pPr>
              <a:defRPr/>
            </a:pPr>
            <a:r>
              <a:rPr lang="en-US" b="0" dirty="0" smtClean="0"/>
              <a:t>based on relative location and shape of key facial features, such as</a:t>
            </a:r>
          </a:p>
          <a:p>
            <a:pPr>
              <a:defRPr/>
            </a:pPr>
            <a:r>
              <a:rPr lang="en-US" b="0" dirty="0" smtClean="0"/>
              <a:t>eyes, eyebrows, nose, lips, and chin shape. An alternative approach is to use an</a:t>
            </a:r>
          </a:p>
          <a:p>
            <a:pPr>
              <a:defRPr/>
            </a:pPr>
            <a:r>
              <a:rPr lang="en-US" b="0" dirty="0" smtClean="0"/>
              <a:t>infrared camera to produce a face thermogram that correlates with the underlying</a:t>
            </a:r>
          </a:p>
          <a:p>
            <a:pPr>
              <a:defRPr/>
            </a:pPr>
            <a:r>
              <a:rPr lang="en-US" b="0" dirty="0" smtClean="0"/>
              <a:t>vascular system in the human face.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Fingerprints: Fingerprints have been used as a means of identification for</a:t>
            </a:r>
          </a:p>
          <a:p>
            <a:pPr>
              <a:defRPr/>
            </a:pPr>
            <a:r>
              <a:rPr lang="en-US" b="0" dirty="0" smtClean="0"/>
              <a:t>centuries, and the process has been systematized and automated particularly</a:t>
            </a:r>
          </a:p>
          <a:p>
            <a:pPr>
              <a:defRPr/>
            </a:pPr>
            <a:r>
              <a:rPr lang="en-US" b="0" dirty="0" smtClean="0"/>
              <a:t>for law enforcement purposes. A fingerprint is the pattern of ridges and</a:t>
            </a:r>
          </a:p>
          <a:p>
            <a:pPr>
              <a:defRPr/>
            </a:pPr>
            <a:r>
              <a:rPr lang="en-US" b="0" dirty="0" smtClean="0"/>
              <a:t>furrows on the surface of the fingertip. Fingerprints are believed to be unique</a:t>
            </a:r>
          </a:p>
          <a:p>
            <a:pPr>
              <a:defRPr/>
            </a:pPr>
            <a:r>
              <a:rPr lang="en-US" b="0" dirty="0" smtClean="0"/>
              <a:t>across the entire human population. In practice, automated fingerprint recognition</a:t>
            </a:r>
          </a:p>
          <a:p>
            <a:pPr>
              <a:defRPr/>
            </a:pPr>
            <a:r>
              <a:rPr lang="en-US" b="0" dirty="0" smtClean="0"/>
              <a:t>and matching system extract a number of features from the fingerprint</a:t>
            </a:r>
          </a:p>
          <a:p>
            <a:pPr>
              <a:defRPr/>
            </a:pPr>
            <a:r>
              <a:rPr lang="en-US" b="0" dirty="0" smtClean="0"/>
              <a:t>for storage as a numerical surrogate for the full fingerprint pattern.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Hand geometry: Hand geometry systems identify features of the hand,</a:t>
            </a:r>
          </a:p>
          <a:p>
            <a:pPr>
              <a:defRPr/>
            </a:pPr>
            <a:r>
              <a:rPr lang="en-US" b="0" dirty="0" smtClean="0"/>
              <a:t>including shape, and lengths and widths of fingers.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Retinal pattern: The pattern formed by veins beneath the retinal surface is</a:t>
            </a:r>
          </a:p>
          <a:p>
            <a:pPr>
              <a:defRPr/>
            </a:pPr>
            <a:r>
              <a:rPr lang="en-US" b="0" dirty="0" smtClean="0"/>
              <a:t>unique and therefore suitable for identification. A retinal biometric system</a:t>
            </a:r>
          </a:p>
          <a:p>
            <a:pPr>
              <a:defRPr/>
            </a:pPr>
            <a:r>
              <a:rPr lang="en-US" b="0" dirty="0" smtClean="0"/>
              <a:t>obtains a digital image of the retinal pattern by projecting a low-intensity</a:t>
            </a:r>
          </a:p>
          <a:p>
            <a:pPr>
              <a:defRPr/>
            </a:pPr>
            <a:r>
              <a:rPr lang="en-US" b="0" dirty="0" smtClean="0"/>
              <a:t>beam of visual or infrared light into the eye.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Iris: Another unique physical characteristic is the detailed structure of the iris.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Signature: Each individual has a unique style of handwriting and this is</a:t>
            </a:r>
          </a:p>
          <a:p>
            <a:pPr>
              <a:defRPr/>
            </a:pPr>
            <a:r>
              <a:rPr lang="en-US" b="0" dirty="0" smtClean="0"/>
              <a:t>reflected especially in the signature, which is typically a frequently written</a:t>
            </a:r>
          </a:p>
          <a:p>
            <a:pPr>
              <a:defRPr/>
            </a:pPr>
            <a:r>
              <a:rPr lang="en-US" b="0" dirty="0" smtClean="0"/>
              <a:t>sequence. However, multiple signature samples from a single individual will</a:t>
            </a:r>
          </a:p>
          <a:p>
            <a:pPr>
              <a:defRPr/>
            </a:pPr>
            <a:r>
              <a:rPr lang="en-US" b="0" dirty="0" smtClean="0"/>
              <a:t>not be identical. This complicates the task of developing a computer representation</a:t>
            </a:r>
          </a:p>
          <a:p>
            <a:pPr>
              <a:defRPr/>
            </a:pPr>
            <a:r>
              <a:rPr lang="en-US" b="0" dirty="0" smtClean="0"/>
              <a:t>of the signature that can be matched to future samples.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Voice: Whereas the signature style of an individual reflects not only the unique</a:t>
            </a:r>
          </a:p>
          <a:p>
            <a:pPr>
              <a:defRPr/>
            </a:pPr>
            <a:r>
              <a:rPr lang="en-US" b="0" dirty="0" smtClean="0"/>
              <a:t>physical attributes of the writer but also the writing habit that has developed,</a:t>
            </a:r>
          </a:p>
          <a:p>
            <a:pPr>
              <a:defRPr/>
            </a:pPr>
            <a:r>
              <a:rPr lang="en-US" b="0" dirty="0" smtClean="0"/>
              <a:t>voice patterns are more closely tied to the physical and anatomical characteristics</a:t>
            </a:r>
          </a:p>
          <a:p>
            <a:pPr>
              <a:defRPr/>
            </a:pPr>
            <a:r>
              <a:rPr lang="en-US" b="0" dirty="0" smtClean="0"/>
              <a:t>of the speaker. Nevertheless, there is still a variation from sample to sample over</a:t>
            </a:r>
          </a:p>
          <a:p>
            <a:pPr>
              <a:defRPr/>
            </a:pPr>
            <a:r>
              <a:rPr lang="en-US" b="0" dirty="0" smtClean="0"/>
              <a:t>time from the same speaker, complicating the biometric recognition task.</a:t>
            </a:r>
            <a:endParaRPr lang="en-US" b="0" dirty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8E8A16-903B-6945-9B99-DC18A818EE9B}" type="slidenum">
              <a:rPr lang="en-AU" smtClean="0"/>
              <a:pPr/>
              <a:t>33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xmlns="" val="16286457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32709F-43D5-0A47-B6B3-C7B2653AEFD2}" type="slidenum">
              <a:rPr lang="en-AU"/>
              <a:pPr/>
              <a:t>34</a:t>
            </a:fld>
            <a:endParaRPr lang="en-AU" dirty="0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3.8 gives a rough indication of the relative cost and accuracy of these</a:t>
            </a:r>
          </a:p>
          <a:p>
            <a:r>
              <a:rPr lang="en-US" dirty="0" smtClean="0"/>
              <a:t>biometric measures. The concept of accuracy does not apply to user authentication</a:t>
            </a:r>
          </a:p>
          <a:p>
            <a:r>
              <a:rPr lang="en-US" dirty="0" smtClean="0"/>
              <a:t>schemes using smart cards or passwords. For example, if a user enters a password,</a:t>
            </a:r>
          </a:p>
          <a:p>
            <a:r>
              <a:rPr lang="en-US" dirty="0" smtClean="0"/>
              <a:t>it either matches exactly the password expected for that user or not. In the case of</a:t>
            </a:r>
          </a:p>
          <a:p>
            <a:r>
              <a:rPr lang="en-US" dirty="0" smtClean="0"/>
              <a:t>biometric parameters, the system instead must determine how closely a presented</a:t>
            </a:r>
          </a:p>
          <a:p>
            <a:r>
              <a:rPr lang="en-US" dirty="0" smtClean="0"/>
              <a:t>biometric characteristic matches a stored characteristic. Before elaborating on the</a:t>
            </a:r>
          </a:p>
          <a:p>
            <a:r>
              <a:rPr lang="en-US" dirty="0" smtClean="0"/>
              <a:t>concept of biometric accuracy, we need to have a general idea of how biometric</a:t>
            </a:r>
          </a:p>
          <a:p>
            <a:r>
              <a:rPr lang="en-US" dirty="0" smtClean="0"/>
              <a:t>systems work.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40447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2F8D43-348D-094C-A80E-6FA8D89BB6C1}" type="slidenum">
              <a:rPr lang="en-AU"/>
              <a:pPr/>
              <a:t>35</a:t>
            </a:fld>
            <a:endParaRPr lang="en-AU" dirty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Figure 3.9 illustrates the operation of a biometric system. Each individual who is to be</a:t>
            </a:r>
          </a:p>
          <a:p>
            <a:r>
              <a:rPr lang="en-US" b="0" dirty="0" smtClean="0"/>
              <a:t>included in the database of authorized users must first be </a:t>
            </a:r>
            <a:r>
              <a:rPr lang="en-US" b="1" dirty="0" smtClean="0"/>
              <a:t>enrolled</a:t>
            </a:r>
            <a:r>
              <a:rPr lang="en-US" b="0" dirty="0" smtClean="0"/>
              <a:t> in the system. This</a:t>
            </a:r>
          </a:p>
          <a:p>
            <a:r>
              <a:rPr lang="en-US" b="0" dirty="0" smtClean="0"/>
              <a:t>is analogous to assigning a password to a user. For a biometric system, the user presents</a:t>
            </a:r>
          </a:p>
          <a:p>
            <a:r>
              <a:rPr lang="en-US" b="0" dirty="0" smtClean="0"/>
              <a:t>a name and, typically, some type of password or PIN to the system. At the same</a:t>
            </a:r>
          </a:p>
          <a:p>
            <a:r>
              <a:rPr lang="en-US" b="0" dirty="0" smtClean="0"/>
              <a:t>time the system senses some biometric characteristic of this user (e.g., fingerprint of</a:t>
            </a:r>
          </a:p>
          <a:p>
            <a:r>
              <a:rPr lang="en-US" b="0" dirty="0" smtClean="0"/>
              <a:t>right index finger). The system digitizes the input and then extracts a set of features</a:t>
            </a:r>
          </a:p>
          <a:p>
            <a:r>
              <a:rPr lang="en-US" b="0" dirty="0" smtClean="0"/>
              <a:t>that can be stored as a number or set of numbers representing this unique biometric</a:t>
            </a:r>
          </a:p>
          <a:p>
            <a:r>
              <a:rPr lang="en-US" b="0" dirty="0" smtClean="0"/>
              <a:t>characteristic; this set of numbers is referred to as the user’s template. The user is now</a:t>
            </a:r>
          </a:p>
          <a:p>
            <a:r>
              <a:rPr lang="en-US" b="0" dirty="0" smtClean="0"/>
              <a:t>enrolled in the system, which maintains for the user a name (ID), perhaps a PIN or</a:t>
            </a:r>
          </a:p>
          <a:p>
            <a:r>
              <a:rPr lang="en-US" b="0" dirty="0" smtClean="0"/>
              <a:t>password, and the biometric value.</a:t>
            </a:r>
          </a:p>
          <a:p>
            <a:endParaRPr lang="en-US" b="0" dirty="0" smtClean="0"/>
          </a:p>
          <a:p>
            <a:r>
              <a:rPr lang="en-US" b="0" dirty="0" smtClean="0"/>
              <a:t>Depending on application, user authentication on a biometric system involves</a:t>
            </a:r>
          </a:p>
          <a:p>
            <a:r>
              <a:rPr lang="en-US" b="0" dirty="0" smtClean="0"/>
              <a:t>either </a:t>
            </a:r>
            <a:r>
              <a:rPr lang="en-US" b="1" dirty="0" smtClean="0"/>
              <a:t>verification</a:t>
            </a:r>
            <a:r>
              <a:rPr lang="en-US" b="0" dirty="0" smtClean="0"/>
              <a:t> or </a:t>
            </a:r>
            <a:r>
              <a:rPr lang="en-US" b="1" dirty="0" smtClean="0"/>
              <a:t>identification</a:t>
            </a:r>
            <a:r>
              <a:rPr lang="en-US" b="0" dirty="0" smtClean="0"/>
              <a:t>. Verification is analogous to a user logging on</a:t>
            </a:r>
          </a:p>
          <a:p>
            <a:r>
              <a:rPr lang="en-US" b="0" dirty="0" smtClean="0"/>
              <a:t>to a system by using a memory card or smart card coupled with a password or PIN.</a:t>
            </a:r>
          </a:p>
          <a:p>
            <a:r>
              <a:rPr lang="en-US" b="0" dirty="0" smtClean="0"/>
              <a:t>For biometric verification, the user enters a PIN and also uses a biometric sensor.</a:t>
            </a:r>
          </a:p>
          <a:p>
            <a:r>
              <a:rPr lang="en-US" b="0" dirty="0" smtClean="0"/>
              <a:t>The system extracts the corresponding feature and compares that to the template</a:t>
            </a:r>
          </a:p>
          <a:p>
            <a:r>
              <a:rPr lang="en-US" b="0" dirty="0" smtClean="0"/>
              <a:t>stored for this user. If there is a match, then the system authenticates this user.</a:t>
            </a:r>
          </a:p>
          <a:p>
            <a:endParaRPr lang="en-US" b="0" dirty="0" smtClean="0"/>
          </a:p>
          <a:p>
            <a:r>
              <a:rPr lang="en-US" b="0" dirty="0" smtClean="0"/>
              <a:t>For an identification system, the individual uses the biometric sensor but</a:t>
            </a:r>
          </a:p>
          <a:p>
            <a:r>
              <a:rPr lang="en-US" b="0" dirty="0" smtClean="0"/>
              <a:t>presents no additional information. The system then compares the presented</a:t>
            </a:r>
          </a:p>
          <a:p>
            <a:r>
              <a:rPr lang="en-US" b="0" dirty="0" smtClean="0"/>
              <a:t>template with the set of stored templates. If there is a match, then this user is</a:t>
            </a:r>
          </a:p>
          <a:p>
            <a:r>
              <a:rPr lang="en-US" b="0" dirty="0" smtClean="0"/>
              <a:t>identified. Otherwise, the user is rejected.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51917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B0D236-8C11-2D4D-BE3F-DDAF8362C130}" type="slidenum">
              <a:rPr lang="en-AU"/>
              <a:pPr/>
              <a:t>36</a:t>
            </a:fld>
            <a:endParaRPr lang="en-AU" dirty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any biometric scheme, some physical characteristic of the individual is mapped into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representation. For each individual, a single digital representation, or template,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stored in the computer. When the user is to be authenticated, the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compares the stored template to the presented template. Given the complexities of physical characteristics,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cannot expect that there will be an exact match between the two templates.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Rather, the system uses an algorithm to generate a matching score (typically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number) that quantifies the similarity between the input and the stored template.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proceed with the discussion, we define the following terms. The false match rate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with which biometric samples from different sources are erroneously assessed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from the same source. The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 is the frequency with which samples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same source are erroneously assessed to be from different sources.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Figure 3.10 illustrates the dilemma posed to the system. If a single user is tested</a:t>
            </a:r>
          </a:p>
          <a:p>
            <a:r>
              <a:rPr lang="en-US" dirty="0" smtClean="0"/>
              <a:t>by the system numerous times, the matching score </a:t>
            </a:r>
            <a:r>
              <a:rPr lang="en-US" i="1" dirty="0" smtClean="0"/>
              <a:t>s </a:t>
            </a:r>
            <a:r>
              <a:rPr lang="en-US" i="0" dirty="0" smtClean="0"/>
              <a:t>will vary, with a probability</a:t>
            </a:r>
          </a:p>
          <a:p>
            <a:r>
              <a:rPr lang="en-US" dirty="0" smtClean="0"/>
              <a:t>density function typically forming a bell curve, as shown. For example, in the case of</a:t>
            </a:r>
          </a:p>
          <a:p>
            <a:r>
              <a:rPr lang="en-US" dirty="0" smtClean="0"/>
              <a:t>a fingerprint, results may vary due to sensor noise; changes in the print due to swelling,</a:t>
            </a:r>
          </a:p>
          <a:p>
            <a:r>
              <a:rPr lang="en-US" dirty="0" smtClean="0"/>
              <a:t>dryness, and so on; finger placement; and so on. On average, any other individual</a:t>
            </a:r>
          </a:p>
          <a:p>
            <a:r>
              <a:rPr lang="en-US" dirty="0" smtClean="0"/>
              <a:t>should have a much lower matching score but again will exhibit a bell-shaped probability</a:t>
            </a:r>
          </a:p>
          <a:p>
            <a:r>
              <a:rPr lang="en-US" dirty="0" smtClean="0"/>
              <a:t>density function. The difficulty is that the range of matching scores produced</a:t>
            </a:r>
          </a:p>
          <a:p>
            <a:r>
              <a:rPr lang="en-US" dirty="0" smtClean="0"/>
              <a:t>by two individuals, one genuine and one an imposter, compared to a given reference</a:t>
            </a:r>
          </a:p>
          <a:p>
            <a:r>
              <a:rPr lang="en-US" dirty="0" smtClean="0"/>
              <a:t>template, are likely to overlap. In Figure 3.10 a threshold value is selected thus that if</a:t>
            </a:r>
          </a:p>
          <a:p>
            <a:r>
              <a:rPr lang="en-US" dirty="0" smtClean="0"/>
              <a:t>the presented value s ≥ t a match is assumed, and for </a:t>
            </a:r>
            <a:r>
              <a:rPr lang="en-US" i="1" dirty="0" smtClean="0"/>
              <a:t>s &lt; t, a mismatch is assumed.</a:t>
            </a:r>
          </a:p>
          <a:p>
            <a:r>
              <a:rPr lang="en-US" dirty="0" smtClean="0"/>
              <a:t>The shaded part to the right of </a:t>
            </a:r>
            <a:r>
              <a:rPr lang="en-US" i="1" dirty="0" smtClean="0"/>
              <a:t>t </a:t>
            </a:r>
            <a:r>
              <a:rPr lang="en-US" i="0" dirty="0" smtClean="0"/>
              <a:t>indicates a range of values for which a false match is</a:t>
            </a:r>
          </a:p>
          <a:p>
            <a:r>
              <a:rPr lang="en-US" i="0" dirty="0" smtClean="0"/>
              <a:t>possible, and the shaded part to the left indicates a range of values for which a false</a:t>
            </a:r>
          </a:p>
          <a:p>
            <a:r>
              <a:rPr lang="en-US" dirty="0" smtClean="0"/>
              <a:t>nonmatch is possible. The area of each shaded part represents the probability of a</a:t>
            </a:r>
          </a:p>
          <a:p>
            <a:r>
              <a:rPr lang="en-US" dirty="0" smtClean="0"/>
              <a:t>false match or nonmatch, respectively. By moving the threshold, left or right, the</a:t>
            </a:r>
          </a:p>
          <a:p>
            <a:r>
              <a:rPr lang="en-US" dirty="0" smtClean="0"/>
              <a:t>probabilities can be altered, but note that a decrease in false match rate necessarily</a:t>
            </a:r>
          </a:p>
          <a:p>
            <a:r>
              <a:rPr lang="en-US" dirty="0" smtClean="0"/>
              <a:t>results in an increase in false nonmatch rate, and vice versa.</a:t>
            </a:r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70575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7C7D4F-C7A5-8141-BFC2-40493EB9B8AB}" type="slidenum">
              <a:rPr lang="en-AU"/>
              <a:pPr/>
              <a:t>37</a:t>
            </a:fld>
            <a:endParaRPr lang="en-AU" dirty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For a given biometric scheme, we can plot the false match versus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rate, called the operating characteristic curve. Figure 3.11 shows idealized curves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different systems. The curve that is lower and to the left performs better.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dot on the curve corresponds to a specific threshold for biometric testing. Shifting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 along the curve up and to the left provides greater security and the cost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decreased convenience. The inconvenience comes from a valid user being denied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being required to take further steps. A plausible tradeoff is to pick a threshold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corresponds to a point on the curve where the rates are equal. A high-security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require a very low false match rate, resulting in a point farther to the left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curve. For a forensic application, in which the system is looking for possible candidates,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checked further, the requirement may be for a low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6198729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3.12 shows characteristic curves developed from actual product testing.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iris system had no false matches in over 2 million cross-comparisons. Note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over a broad range of false match rates, the face biometric is the worst performer.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055AD0-E957-2F48-9DDC-0D607860D798}" type="slidenum">
              <a:rPr lang="en-AU" smtClean="0"/>
              <a:pPr/>
              <a:t>38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xmlns="" val="34395807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304D27B-A5CF-924E-8467-86E25FC51EEC}" type="slidenum">
              <a:rPr lang="en-AU"/>
              <a:pPr/>
              <a:t>39</a:t>
            </a:fld>
            <a:endParaRPr lang="en-AU" dirty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The simplest form of user authentication is local authentication, in which a user</a:t>
            </a:r>
          </a:p>
          <a:p>
            <a:r>
              <a:rPr lang="en-US" dirty="0" smtClean="0"/>
              <a:t>attempts to access a system that is locally present, such as a stand-alone office PC or</a:t>
            </a:r>
          </a:p>
          <a:p>
            <a:r>
              <a:rPr lang="en-US" dirty="0" smtClean="0"/>
              <a:t>an ATM machine. The more complex case is that of remote user authentication,</a:t>
            </a:r>
          </a:p>
          <a:p>
            <a:r>
              <a:rPr lang="en-US" dirty="0" smtClean="0"/>
              <a:t>which takes place over the Internet, a network, or a communications link. Remote</a:t>
            </a:r>
          </a:p>
          <a:p>
            <a:r>
              <a:rPr lang="en-US" dirty="0" smtClean="0"/>
              <a:t>user authentication raises additional security threats, such as an eavesdropper being</a:t>
            </a:r>
          </a:p>
          <a:p>
            <a:r>
              <a:rPr lang="en-US" dirty="0" smtClean="0"/>
              <a:t>able to capture a password, or an adversary replaying an authentication sequence</a:t>
            </a:r>
          </a:p>
          <a:p>
            <a:r>
              <a:rPr lang="en-US" dirty="0" smtClean="0"/>
              <a:t>that has been observed.</a:t>
            </a:r>
          </a:p>
          <a:p>
            <a:endParaRPr lang="en-US" dirty="0" smtClean="0"/>
          </a:p>
          <a:p>
            <a:r>
              <a:rPr lang="en-US" dirty="0" smtClean="0"/>
              <a:t>To counter threats to remote user authentication, systems generally rely on some</a:t>
            </a:r>
          </a:p>
          <a:p>
            <a:r>
              <a:rPr lang="en-US" dirty="0" smtClean="0"/>
              <a:t>form of challenge-response protocol. In this section, we present the basic elements of</a:t>
            </a:r>
          </a:p>
          <a:p>
            <a:r>
              <a:rPr lang="en-US" dirty="0" smtClean="0"/>
              <a:t>such protocols for each of the types of authenticators discussed in this chapter.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7339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Table 3.1, from NIST SP 800-171 (Protecting Controlled Unclassified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in Nonfederal Information Systems and Organizations , December 2016),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provides a useful list of security requirements for identification and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13284905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>
              <a:defRPr/>
            </a:pPr>
            <a:r>
              <a:rPr lang="en-US" dirty="0" smtClean="0"/>
              <a:t>Figure 3.13a provides a simple example of a challenge-response protocol for</a:t>
            </a:r>
          </a:p>
          <a:p>
            <a:pPr>
              <a:defRPr/>
            </a:pPr>
            <a:r>
              <a:rPr lang="en-US" dirty="0" smtClean="0"/>
              <a:t>authentication via password. Actual protocols are more complex, such as Kerberos,</a:t>
            </a:r>
          </a:p>
          <a:p>
            <a:pPr>
              <a:defRPr/>
            </a:pPr>
            <a:r>
              <a:rPr lang="en-US" dirty="0" smtClean="0"/>
              <a:t>discussed in Chapter 23. In this example, a user first transmits his or her identity to</a:t>
            </a:r>
          </a:p>
          <a:p>
            <a:pPr>
              <a:defRPr/>
            </a:pPr>
            <a:r>
              <a:rPr lang="en-US" dirty="0" smtClean="0"/>
              <a:t>the remote host. The host generates a random number </a:t>
            </a:r>
            <a:r>
              <a:rPr lang="en-US" i="1" dirty="0" smtClean="0"/>
              <a:t>r, </a:t>
            </a:r>
            <a:r>
              <a:rPr lang="en-US" i="0" dirty="0" smtClean="0"/>
              <a:t>often called a </a:t>
            </a:r>
            <a:r>
              <a:rPr lang="en-US" b="1" i="0" dirty="0" smtClean="0"/>
              <a:t>nonce, </a:t>
            </a:r>
            <a:r>
              <a:rPr lang="en-US" b="0" i="0" dirty="0" smtClean="0"/>
              <a:t>and</a:t>
            </a:r>
          </a:p>
          <a:p>
            <a:pPr>
              <a:defRPr/>
            </a:pPr>
            <a:r>
              <a:rPr lang="en-US" dirty="0" smtClean="0"/>
              <a:t>returns this nonce to the user. In addition, the host specifies two functions, h() and</a:t>
            </a:r>
          </a:p>
          <a:p>
            <a:pPr>
              <a:defRPr/>
            </a:pPr>
            <a:r>
              <a:rPr lang="en-US" dirty="0" smtClean="0"/>
              <a:t>f(), to be used in the response. This transmission from host to user is the challenge.</a:t>
            </a:r>
          </a:p>
          <a:p>
            <a:pPr>
              <a:defRPr/>
            </a:pPr>
            <a:r>
              <a:rPr lang="en-US" dirty="0" smtClean="0"/>
              <a:t>The user’s response is the quantity f(</a:t>
            </a:r>
            <a:r>
              <a:rPr lang="en-US" i="1" dirty="0" smtClean="0"/>
              <a:t>r’, h(P’)), where r’ = r and P’ is the user’s</a:t>
            </a:r>
          </a:p>
          <a:p>
            <a:pPr>
              <a:defRPr/>
            </a:pPr>
            <a:r>
              <a:rPr lang="en-US" dirty="0" smtClean="0"/>
              <a:t>password. The function h is a hash function, so that the response consists of the</a:t>
            </a:r>
          </a:p>
          <a:p>
            <a:pPr>
              <a:defRPr/>
            </a:pPr>
            <a:r>
              <a:rPr lang="en-US" dirty="0" smtClean="0"/>
              <a:t>hash function of the user’s password combined with the random number using the</a:t>
            </a:r>
          </a:p>
          <a:p>
            <a:pPr>
              <a:defRPr/>
            </a:pPr>
            <a:r>
              <a:rPr lang="en-US" dirty="0" smtClean="0"/>
              <a:t>function f.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The host stores the hash function of each register user’s password, depicted</a:t>
            </a:r>
          </a:p>
          <a:p>
            <a:pPr>
              <a:defRPr/>
            </a:pPr>
            <a:r>
              <a:rPr lang="en-US" dirty="0" smtClean="0"/>
              <a:t>as h(</a:t>
            </a:r>
            <a:r>
              <a:rPr lang="en-US" i="1" dirty="0" smtClean="0"/>
              <a:t>P(U)) for user U. When the response arrives, the host compares the incoming</a:t>
            </a:r>
          </a:p>
          <a:p>
            <a:pPr>
              <a:defRPr/>
            </a:pPr>
            <a:r>
              <a:rPr lang="en-US" dirty="0" smtClean="0"/>
              <a:t>f(</a:t>
            </a:r>
            <a:r>
              <a:rPr lang="en-US" i="1" dirty="0" smtClean="0"/>
              <a:t>r’, h(P’)) to the calculated f(r, h(P(U))). If the quantities match, the user is</a:t>
            </a:r>
          </a:p>
          <a:p>
            <a:pPr>
              <a:defRPr/>
            </a:pPr>
            <a:r>
              <a:rPr lang="en-US" dirty="0" smtClean="0"/>
              <a:t>authenticated.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This scheme defends against several forms of attack. The host stores not the</a:t>
            </a:r>
          </a:p>
          <a:p>
            <a:pPr>
              <a:defRPr/>
            </a:pPr>
            <a:r>
              <a:rPr lang="en-US" dirty="0" smtClean="0"/>
              <a:t>password but a hash code of the password. As discussed in Section 3.2, this secures</a:t>
            </a:r>
          </a:p>
          <a:p>
            <a:pPr>
              <a:defRPr/>
            </a:pPr>
            <a:r>
              <a:rPr lang="en-US" dirty="0" smtClean="0"/>
              <a:t>the password from intruders into the host system. In addition, not even the hash of</a:t>
            </a:r>
          </a:p>
          <a:p>
            <a:pPr>
              <a:defRPr/>
            </a:pPr>
            <a:r>
              <a:rPr lang="en-US" dirty="0" smtClean="0"/>
              <a:t>the password is transmitted directly, but rather a function in which the password hash</a:t>
            </a:r>
          </a:p>
          <a:p>
            <a:pPr>
              <a:defRPr/>
            </a:pPr>
            <a:r>
              <a:rPr lang="en-US" dirty="0" smtClean="0"/>
              <a:t>is one of the arguments. Thus, for a suitable function f, the password hash cannot be</a:t>
            </a:r>
          </a:p>
          <a:p>
            <a:pPr>
              <a:defRPr/>
            </a:pPr>
            <a:r>
              <a:rPr lang="en-US" dirty="0" smtClean="0"/>
              <a:t>captured during transmission. Finally, the use of a random number as one of the arguments</a:t>
            </a:r>
          </a:p>
          <a:p>
            <a:pPr>
              <a:defRPr/>
            </a:pPr>
            <a:r>
              <a:rPr lang="en-US" dirty="0" smtClean="0"/>
              <a:t>of f defends against a replay attack, in which an adversary captures the user’s</a:t>
            </a:r>
          </a:p>
          <a:p>
            <a:pPr>
              <a:defRPr/>
            </a:pPr>
            <a:r>
              <a:rPr lang="en-US" dirty="0" smtClean="0"/>
              <a:t>transmission and attempts to log on to a system by retransmitting the user’s messages.</a:t>
            </a:r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3.13b provides a simple example of a token protocol for authentication.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a user first transmits his or her identity to the remote host. The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returns a random number and the identifiers of functions f() and h() to be used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response.  At the user end, the token provides a passcode W’.  The token either stores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static passcode or generates a one-time random passcode. For a one-time random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the token must be synchronized in some fashion with the host. In either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case, the user activates the passcode by entering a password P’.  This password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shared only between the user and the token and does not involve the remote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host. The token responds to the host with the quantity f(r’, h(W’ )). For a static passcode,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host stores the hashed value h(W (U )); for a dynamic passcode, the host generates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one-time passcode (synchronized to that generated by the token) and takes its hash.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then proceeds in the same fashion as for the password protocol.</a:t>
            </a:r>
            <a:endParaRPr lang="en-US" dirty="0" smtClean="0"/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3.13c is an example of a user authentication protocol using a static biometric.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the user transmits an ID to the host, which responds with a random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  and, in this case, the identifier for an encryption E(). On the user side is a client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controls a biometric device. The system generates a biometric template BT’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from the user’s biometric B’ and returns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E(r’, D’, BT’) , where D’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identifies this particular biometric device. The host decrypts the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to recover the three transmitted parameters and compares these to locally stored values.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 match, the host must find r’ = r . Also, the matching score between BT’ 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stored template must exceed a predefined threshold. Finally, the host provides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simple authentication of the biometric capture device by comparing the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device ID to a list of registered devices at the host database.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3.13d is an example of a user authentication protocol using a dynamic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biometric. The principal difference from the case of a stable biometric is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provides a random sequence as well as a random number as a challenge.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sequence challenge is a sequence of numbers, characters, or words. The human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at the client end must then vocalize (speaker verification), type (keyboard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dynamics verification), or write (handwriting verification) the sequence to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biometric signal BS’ (x’) . The client side encrypts the biometric signal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random number. At the host side, the incoming message is decrypted.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incoming random number r’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an exact match to the random number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was originally used as a challenge (r ). In addition, the host generates a comparison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on the incoming biometric signal BS’ (x’) , the stored template</a:t>
            </a:r>
          </a:p>
          <a:p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BT (U )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and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original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signal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comparison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value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exceeds</a:t>
            </a:r>
            <a:endParaRPr lang="cs-CZ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predefined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DAAB48-65EC-4147-9920-E20B2CFC76A9}" type="slidenum">
              <a:rPr lang="en-AU" smtClean="0"/>
              <a:pPr/>
              <a:t>40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xmlns="" val="38647932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5F07F5-2110-4F4F-84A3-2BE314CF9830}" type="slidenum">
              <a:rPr lang="en-AU"/>
              <a:pPr/>
              <a:t>41</a:t>
            </a:fld>
            <a:endParaRPr lang="en-AU" dirty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As with any security service, user authentication, particularly remote user authentication,</a:t>
            </a:r>
          </a:p>
          <a:p>
            <a:r>
              <a:rPr lang="en-US" dirty="0" smtClean="0"/>
              <a:t>is subject to a variety of attacks. Table 3.5, from [OGOR03], summarizes</a:t>
            </a:r>
          </a:p>
          <a:p>
            <a:r>
              <a:rPr lang="en-US" dirty="0" smtClean="0"/>
              <a:t>the principal attacks on user authentication, broken down by type of authenticator.</a:t>
            </a:r>
          </a:p>
          <a:p>
            <a:r>
              <a:rPr lang="en-US" dirty="0" smtClean="0"/>
              <a:t>Much of the table is self-explanatory. In this section, we expand on some of the</a:t>
            </a:r>
          </a:p>
          <a:p>
            <a:r>
              <a:rPr lang="en-US" dirty="0" smtClean="0"/>
              <a:t>table’s entries.</a:t>
            </a:r>
          </a:p>
          <a:p>
            <a:endParaRPr lang="en-US" dirty="0" smtClean="0">
              <a:latin typeface="Times New Roman" pitchFamily="-110" charset="0"/>
            </a:endParaRPr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746803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DF4852-9B16-3F4A-B681-834D6C1DEE79}" type="slidenum">
              <a:rPr lang="en-AU"/>
              <a:pPr/>
              <a:t>42</a:t>
            </a:fld>
            <a:endParaRPr lang="en-AU" dirty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Client attacks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those in which an adversary attempts to achieve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without access to the remote host or to the intervening communications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path. The adversary attempts to masquerade as a legitimate user. For a password-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system, the adversary may attempt to guess the likely user password.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guesses may be made. At the extreme, the adversary sequences through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 possible passwords in an exhaustive attempt to succeed. One way to thwart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is to select a password that is both lengthy and unpredictable. In effect,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 password has large entropy; that is, many bits are required to represent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password. Another countermeasure is to limit the number of attempts that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made in a given time period from a given source.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token can generate a high-entropy passcode from a low-entropy PIN or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thwarting exhaustive searches. The adversary may be able to guess or acquire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PIN or password but must additionally acquire the physical token to succeed.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attacks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directed at the user file at the host where passwords, token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passcodes, or biometric templates are stored. Section 3.2 discusses the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considerations with respect to passwords. For tokens, there is the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defense of using one-time passcodes, so that passcodes are not stored in a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 file. Biometric features of a user are difficult to secure because they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physical features of the user. For a static feature, biometric device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adds a measure of protection. For a dynamic feature, a challenge-response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enhances security.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Eavesdropping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context of passwords refers to an adversary’s attempt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learn the password by observing the user, finding a written copy of the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some similar attack that involves the physical proximity of user and adversary.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eavesdropping is keystroke logging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keylogging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), in which malicious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hardware or software is installed so that the attacker can capture the user’s keystrokes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later analysis. A system that relies on multiple factors (e.g., password plus token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plus biometric) is resistant to this type of attack. For a token, an analogous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is theft  of the token or physical copying of the token. Again, a multifactor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resists this type of attack better than a pure token protocol. The analogous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for a biometric protocol is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copying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or imitating the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parameter so as to generate the desired template. Dynamic biometrics are less susceptible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such attacks. For static biometrics, device authentication is a useful countermeasure.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Replay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 involve an adversary repeating a previously captured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response. The most common countermeasure to such attacks is the challenge-response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Trojan horse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attack, an application or physical device masquerades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authentic application or device for the purpose of capturing a user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or biometric. The adversary can then use the captured information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masquerade as a legitimate user. A simple example of this is a rogue bank machine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capture user ID/password combinations.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denial-of-service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attempts to disable a user authentication service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the service with numerous authentication attempts. A more selective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denies service to a specific user by attempting logon until the threshold is reached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causes lockout to this user because of too many logon attempts. A multifactor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 that includes a token thwarts this attack, because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adversary must first acquire the token.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29042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BD4724-C5E1-7B43-85BD-EB60322673A2}" type="slidenum">
              <a:rPr lang="en-AU"/>
              <a:pPr/>
              <a:t>43</a:t>
            </a:fld>
            <a:endParaRPr lang="en-AU" dirty="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an example of a biometric user authentication system, we look at an iris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that was developed for use by the United Arab Emirates (UAE)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border control points [DAUG04, TIRO05, NBSP08]. The UAE relies heavily on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outside workforce, and has increasingly become a tourist attraction. Accordingly,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relative to its size, the UAE has a very substantial volume of incoming visitors.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day, more than 6,500 passengers enter the UAE via seven international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airports, three land ports, and seven sea ports. Handling a large volume of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visitors in an efficient and timely manner thus poses a significant security challenge.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particular concern to the UAE are attempts by expelled persons to re-enter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country. Traditional means of preventing reentry involve identifying individuals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name, date of birth, and other text-based data. The risk is that this information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changed after expulsion. An individual can arrive with a different passport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different nationality and changes to other identifying information.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counter such attempts, the UAE decided on using a biometric identification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and identified the following requirements: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Identify a single person from a large population of people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Rely on a biometric feature that does not change over time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Use biometric features that can be acquired quickly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easy to use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Respond in real-time for mass transit applications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safe and non-invasive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Scale into the billions of comparisons and maintain top performance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affordable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 recognition was chosen as the most efficient and foolproof method. No two irises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alike. There is no correlation between the iris patterns of even identical twins, or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right and left eye of an individual.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implementation involves enrollment and identity checking. All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expelled foreigners are subjected to an iris scan at one of the multiple enrollment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centers. This information is merged into one central database. Iris scanners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installed at all 17 air, land, and sea ports into the UAE. An iris-recognition camera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a black-and-white picture 5 to 24 inches from the eye, depending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camera. The camera uses non-invasive, near-infrared illumination that is similar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TV remote control, barely visible and considered extremely safe. The picture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first is processed by software that localizes the inner and outer boundaries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iris, and the eyelid contours, in order to extract just the iris portion. The software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a so-called phase code for the texture of the iris, similar to a DNA sequence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code. The unique features of the iris are captured by this code and can be compared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a large database of scanned irises to make a match. Over a distributed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3.14) the iris codes of all arriving passengers are compared in real-time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exhaustively against an enrolled central database.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Note that this is computationally a more demanding task than verifying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identity. In this case, the iris pattern of each incoming passenger is compared against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entire database of known patterns to determine if there is a match. Given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current volume of traffic and size of the database, the daily number of iris cross-comparisons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well over 9 billion.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with any security system, adversaries are always looking for countermeasures.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UAE officials had to adopt new security methods to detect if an iris has been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dilated with eye drops before scanning. Expatriates who were banned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UAE started using eye drops in an effort to fool the government’s iris recognition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when they try to re-enter the country. A new algorithm and computerized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step-by-step procedure has been adopted to help officials determine if an iris is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condition or an eye-dilating drop has been used.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8145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7835C8-5C48-2D49-84D2-2743BE1ED1E8}" type="slidenum">
              <a:rPr lang="en-AU"/>
              <a:pPr/>
              <a:t>44</a:t>
            </a:fld>
            <a:endParaRPr lang="en-AU" dirty="0"/>
          </a:p>
        </p:txBody>
      </p:sp>
      <p:sp>
        <p:nvSpPr>
          <p:cNvPr id="921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Redspin, Inc., an independent auditor, recently released a report describing a</a:t>
            </a:r>
          </a:p>
          <a:p>
            <a:r>
              <a:rPr lang="en-US" b="0" dirty="0" smtClean="0"/>
              <a:t>security vulnerability in ATM (automated teller machine) usage that affects a</a:t>
            </a:r>
          </a:p>
          <a:p>
            <a:r>
              <a:rPr lang="en-US" b="0" dirty="0" smtClean="0"/>
              <a:t>number of small to mid-size ATM card issuers. This vulnerability provides a useful</a:t>
            </a:r>
          </a:p>
          <a:p>
            <a:r>
              <a:rPr lang="en-US" b="0" dirty="0" smtClean="0"/>
              <a:t>case study illustrating that cryptographic functions and services alone do not</a:t>
            </a:r>
          </a:p>
          <a:p>
            <a:r>
              <a:rPr lang="en-US" b="0" dirty="0" smtClean="0"/>
              <a:t>guarantee security; they must be properly implemented as part of a system.</a:t>
            </a:r>
          </a:p>
          <a:p>
            <a:endParaRPr lang="en-US" b="0" dirty="0" smtClean="0"/>
          </a:p>
          <a:p>
            <a:r>
              <a:rPr lang="en-US" b="0" dirty="0" smtClean="0"/>
              <a:t>We begin by defining terms used in this section: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Cardholder</a:t>
            </a:r>
            <a:r>
              <a:rPr lang="en-US" b="0" dirty="0" smtClean="0"/>
              <a:t>: An individual to whom a debit card is issued. Typically, this</a:t>
            </a:r>
          </a:p>
          <a:p>
            <a:r>
              <a:rPr lang="en-US" b="0" dirty="0" smtClean="0"/>
              <a:t>individual is also responsible for payment of all charges made to that card.</a:t>
            </a:r>
          </a:p>
          <a:p>
            <a:endParaRPr lang="en-US" b="0" dirty="0" smtClean="0"/>
          </a:p>
          <a:p>
            <a:r>
              <a:rPr lang="en-US" b="0" dirty="0" smtClean="0"/>
              <a:t>• I</a:t>
            </a:r>
            <a:r>
              <a:rPr lang="en-US" b="1" dirty="0" smtClean="0"/>
              <a:t>ssuer</a:t>
            </a:r>
            <a:r>
              <a:rPr lang="en-US" b="0" dirty="0" smtClean="0"/>
              <a:t>: An institution that issues debit cards to cardholders. This institution</a:t>
            </a:r>
          </a:p>
          <a:p>
            <a:r>
              <a:rPr lang="en-US" b="0" dirty="0" smtClean="0"/>
              <a:t>is responsible for the cardholder’s account and authorizes all transactions.</a:t>
            </a:r>
          </a:p>
          <a:p>
            <a:r>
              <a:rPr lang="en-US" b="0" dirty="0" smtClean="0"/>
              <a:t>Banks and credit unions are typical issuers.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Processor: </a:t>
            </a:r>
            <a:r>
              <a:rPr lang="en-US" b="0" dirty="0" smtClean="0"/>
              <a:t>An organization that provides services such as core data processing</a:t>
            </a:r>
          </a:p>
          <a:p>
            <a:r>
              <a:rPr lang="en-US" b="0" dirty="0" smtClean="0"/>
              <a:t>(PIN recognition and account updating), electronic funds transfer (EFT), and so</a:t>
            </a:r>
          </a:p>
          <a:p>
            <a:r>
              <a:rPr lang="en-US" b="0" dirty="0" smtClean="0"/>
              <a:t>on to issuers. EFT allows an issuer to access regional and national networks that</a:t>
            </a:r>
          </a:p>
          <a:p>
            <a:r>
              <a:rPr lang="en-US" b="0" dirty="0" smtClean="0"/>
              <a:t>connect point of sale (POS) devices and ATMs worldwide. Examples of processing</a:t>
            </a:r>
          </a:p>
          <a:p>
            <a:r>
              <a:rPr lang="en-US" b="0" dirty="0" smtClean="0"/>
              <a:t>companies include Fidelity National Financial and Jack Henry &amp; Associates.</a:t>
            </a:r>
          </a:p>
          <a:p>
            <a:endParaRPr lang="en-US" b="0" dirty="0" smtClean="0"/>
          </a:p>
          <a:p>
            <a:r>
              <a:rPr lang="en-US" b="0" dirty="0" smtClean="0"/>
              <a:t>Customers expect 24/7 service at ATM stations. For many small to mid-sized</a:t>
            </a:r>
          </a:p>
          <a:p>
            <a:r>
              <a:rPr lang="en-US" b="0" dirty="0" smtClean="0"/>
              <a:t>issuers, it is more cost-effective for contract processors to provide the required data</a:t>
            </a:r>
          </a:p>
          <a:p>
            <a:r>
              <a:rPr lang="en-US" b="0" dirty="0" smtClean="0"/>
              <a:t>processing and EFT/ATM services. Each service typically requires a dedicated data</a:t>
            </a:r>
          </a:p>
          <a:p>
            <a:r>
              <a:rPr lang="en-US" b="0" dirty="0" smtClean="0"/>
              <a:t>connection between the issuer and the processor, using a leased line or a virtual</a:t>
            </a:r>
          </a:p>
          <a:p>
            <a:r>
              <a:rPr lang="en-US" b="0" dirty="0" smtClean="0"/>
              <a:t>leased line.</a:t>
            </a:r>
          </a:p>
          <a:p>
            <a:endParaRPr lang="en-US" b="0" dirty="0" smtClean="0"/>
          </a:p>
          <a:p>
            <a:r>
              <a:rPr lang="en-US" b="0" dirty="0" smtClean="0"/>
              <a:t>Prior to about 2003, the typical configuration involving issuer, processor,</a:t>
            </a:r>
          </a:p>
          <a:p>
            <a:r>
              <a:rPr lang="en-US" b="0" dirty="0" smtClean="0"/>
              <a:t>and ATM machines could be characterized by Figure 3.15a. The ATM units linked</a:t>
            </a:r>
          </a:p>
          <a:p>
            <a:r>
              <a:rPr lang="en-US" b="0" dirty="0" smtClean="0"/>
              <a:t>directly to the processor rather than to the issuer that owned the ATM, via leased</a:t>
            </a:r>
          </a:p>
          <a:p>
            <a:r>
              <a:rPr lang="en-US" b="0" dirty="0" smtClean="0"/>
              <a:t>or virtual leased line. The use of a dedicated link made it difficult to maliciously</a:t>
            </a:r>
          </a:p>
          <a:p>
            <a:r>
              <a:rPr lang="en-US" b="0" dirty="0" smtClean="0"/>
              <a:t>intercept transferred data. To add to the security, the PIN portion of messages</a:t>
            </a:r>
          </a:p>
          <a:p>
            <a:r>
              <a:rPr lang="en-US" b="0" dirty="0" smtClean="0"/>
              <a:t>transmitted from ATM to processor was encrypted using DES (Data Encryption</a:t>
            </a:r>
          </a:p>
          <a:p>
            <a:r>
              <a:rPr lang="en-US" b="0" dirty="0" smtClean="0"/>
              <a:t>Standard). Processors have connections to EFT (electronic funds transfer) exchange</a:t>
            </a:r>
          </a:p>
          <a:p>
            <a:r>
              <a:rPr lang="en-US" b="0" dirty="0" smtClean="0"/>
              <a:t>networks to allow cardholders access to accounts from any ATM. With the configuration</a:t>
            </a:r>
          </a:p>
          <a:p>
            <a:r>
              <a:rPr lang="en-US" b="0" dirty="0" smtClean="0"/>
              <a:t>of Figure 3.15a, a transaction proceeds as follows. A user swipes her card and</a:t>
            </a:r>
          </a:p>
          <a:p>
            <a:r>
              <a:rPr lang="en-US" b="0" dirty="0" smtClean="0"/>
              <a:t>enters her PIN. The ATM encrypts the PIN and transmits it to the processor as part</a:t>
            </a:r>
          </a:p>
          <a:p>
            <a:r>
              <a:rPr lang="en-US" b="0" dirty="0" smtClean="0"/>
              <a:t>of an authorization request. The processor updates the customer’s information and</a:t>
            </a:r>
          </a:p>
          <a:p>
            <a:r>
              <a:rPr lang="en-US" b="0" dirty="0" smtClean="0"/>
              <a:t>sends a reply.</a:t>
            </a:r>
          </a:p>
          <a:p>
            <a:endParaRPr lang="en-US" b="0" dirty="0" smtClean="0"/>
          </a:p>
          <a:p>
            <a:r>
              <a:rPr lang="en-US" b="0" dirty="0" smtClean="0"/>
              <a:t>In the early 2000s, banks worldwide began the process of migrating from</a:t>
            </a:r>
          </a:p>
          <a:p>
            <a:r>
              <a:rPr lang="en-US" b="0" dirty="0" smtClean="0"/>
              <a:t>an older generation of ATMs using IBM’s OS/2 operating system to new systems</a:t>
            </a:r>
          </a:p>
          <a:p>
            <a:r>
              <a:rPr lang="en-US" b="0" dirty="0" smtClean="0"/>
              <a:t>running Windows. The mass migration to Windows has been spurred by a number</a:t>
            </a:r>
          </a:p>
          <a:p>
            <a:r>
              <a:rPr lang="en-US" b="0" dirty="0" smtClean="0"/>
              <a:t>of factors, including IBM’s decision to stop supporting OS/2 by 2006, market</a:t>
            </a:r>
          </a:p>
          <a:p>
            <a:r>
              <a:rPr lang="en-US" b="0" dirty="0" smtClean="0"/>
              <a:t>pressure from creditors such as MasterCard International and Visa International to</a:t>
            </a:r>
          </a:p>
          <a:p>
            <a:r>
              <a:rPr lang="en-US" b="0" dirty="0" smtClean="0"/>
              <a:t>introduce stronger Triple DES, and pressure from U.S. regulators to introduce new</a:t>
            </a:r>
          </a:p>
          <a:p>
            <a:r>
              <a:rPr lang="en-US" b="0" dirty="0" smtClean="0"/>
              <a:t>features for disabled users. Many banks, such as those audited by Redspin, included</a:t>
            </a:r>
          </a:p>
          <a:p>
            <a:r>
              <a:rPr lang="en-US" b="0" dirty="0" smtClean="0"/>
              <a:t>a number of other enhancements at the same time as the introduction of Windows</a:t>
            </a:r>
          </a:p>
          <a:p>
            <a:r>
              <a:rPr lang="en-US" b="0" dirty="0" smtClean="0"/>
              <a:t>and triple DES, especially the use of TCP/IP as a network transport.</a:t>
            </a:r>
          </a:p>
          <a:p>
            <a:endParaRPr lang="en-US" b="0" dirty="0" smtClean="0"/>
          </a:p>
          <a:p>
            <a:r>
              <a:rPr lang="en-US" b="0" dirty="0" smtClean="0"/>
              <a:t>Because issuers typically run their own Internet-connected local area networks</a:t>
            </a:r>
          </a:p>
          <a:p>
            <a:r>
              <a:rPr lang="en-US" b="0" dirty="0" smtClean="0"/>
              <a:t>(LANs) and intranets using TCP/IP, it was attractive to connect ATMs to these</a:t>
            </a:r>
          </a:p>
          <a:p>
            <a:r>
              <a:rPr lang="en-US" b="0" dirty="0" smtClean="0"/>
              <a:t>issuer networks and maintain only a single dedicated line to the processor, leading</a:t>
            </a:r>
          </a:p>
          <a:p>
            <a:r>
              <a:rPr lang="en-US" b="0" dirty="0" smtClean="0"/>
              <a:t>to the configuration illustrated in Figure 3.15b. This configuration saves the issuer</a:t>
            </a:r>
          </a:p>
          <a:p>
            <a:r>
              <a:rPr lang="en-US" b="0" dirty="0" smtClean="0"/>
              <a:t>expensive monthly circuit fees and enables easier management of ATMs by the</a:t>
            </a:r>
          </a:p>
          <a:p>
            <a:r>
              <a:rPr lang="en-US" b="0" dirty="0" smtClean="0"/>
              <a:t>issuer. In this configuration, the information sent from the ATM to the processor</a:t>
            </a:r>
          </a:p>
          <a:p>
            <a:r>
              <a:rPr lang="en-US" b="0" dirty="0" smtClean="0"/>
              <a:t>traverses the issuer’s network before being sent to the processor. It is during this</a:t>
            </a:r>
          </a:p>
          <a:p>
            <a:r>
              <a:rPr lang="en-US" b="0" dirty="0" smtClean="0"/>
              <a:t>time on the issuer’s network that the customer information is vulnerable.</a:t>
            </a:r>
          </a:p>
          <a:p>
            <a:endParaRPr lang="en-US" b="0" dirty="0" smtClean="0"/>
          </a:p>
          <a:p>
            <a:r>
              <a:rPr lang="en-US" b="0" dirty="0" smtClean="0"/>
              <a:t>The security problem was that with the upgrade to a new ATM OS and a</a:t>
            </a:r>
          </a:p>
          <a:p>
            <a:r>
              <a:rPr lang="en-US" b="0" dirty="0" smtClean="0"/>
              <a:t>new communications configuration, the only security enhancement was the use of</a:t>
            </a:r>
          </a:p>
          <a:p>
            <a:r>
              <a:rPr lang="en-US" b="0" dirty="0" smtClean="0"/>
              <a:t>triple DES rather than DES to encrypt the PIN. The rest of the information in the</a:t>
            </a:r>
          </a:p>
          <a:p>
            <a:r>
              <a:rPr lang="en-US" b="0" dirty="0" smtClean="0"/>
              <a:t>ATM request message is sent in the clear. This includes the card number, expiration</a:t>
            </a:r>
          </a:p>
          <a:p>
            <a:r>
              <a:rPr lang="en-US" b="0" dirty="0" smtClean="0"/>
              <a:t>date, account balances, and withdrawal amounts. A hacker tapping into the bank’s</a:t>
            </a:r>
          </a:p>
          <a:p>
            <a:r>
              <a:rPr lang="en-US" b="0" dirty="0" smtClean="0"/>
              <a:t>network, either from an internal location or from across the Internet potentially</a:t>
            </a:r>
          </a:p>
          <a:p>
            <a:r>
              <a:rPr lang="en-US" b="0" dirty="0" smtClean="0"/>
              <a:t>would have complete access to every single ATM transaction.</a:t>
            </a:r>
          </a:p>
          <a:p>
            <a:endParaRPr lang="en-US" b="0" dirty="0" smtClean="0"/>
          </a:p>
          <a:p>
            <a:r>
              <a:rPr lang="en-US" b="0" dirty="0" smtClean="0"/>
              <a:t>The situation just described leads to two principal vulnerabilities: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Confidentiality</a:t>
            </a:r>
            <a:r>
              <a:rPr lang="en-US" b="0" dirty="0" smtClean="0"/>
              <a:t>: The card number, expiration date, and account balance can</a:t>
            </a:r>
          </a:p>
          <a:p>
            <a:r>
              <a:rPr lang="en-US" b="0" dirty="0" smtClean="0"/>
              <a:t>be used for online purchases or to create a duplicate card for signature-based</a:t>
            </a:r>
          </a:p>
          <a:p>
            <a:r>
              <a:rPr lang="en-US" b="0" dirty="0" smtClean="0"/>
              <a:t>transactions.</a:t>
            </a:r>
          </a:p>
          <a:p>
            <a:endParaRPr lang="en-US" b="0" dirty="0" smtClean="0"/>
          </a:p>
          <a:p>
            <a:r>
              <a:rPr lang="en-US" b="0" dirty="0" smtClean="0"/>
              <a:t>• I</a:t>
            </a:r>
            <a:r>
              <a:rPr lang="en-US" b="1" dirty="0" smtClean="0"/>
              <a:t>ntegrity</a:t>
            </a:r>
            <a:r>
              <a:rPr lang="en-US" b="0" dirty="0" smtClean="0"/>
              <a:t>: There is no protection to prevent an attacker from injecting or</a:t>
            </a:r>
          </a:p>
          <a:p>
            <a:r>
              <a:rPr lang="en-US" b="0" dirty="0" smtClean="0"/>
              <a:t>altering data in transit. If an adversary is able to capture messages en route,</a:t>
            </a:r>
          </a:p>
          <a:p>
            <a:r>
              <a:rPr lang="en-US" b="0" dirty="0" smtClean="0"/>
              <a:t>the adversary can masquerade as either the processor or the ATM. Acting</a:t>
            </a:r>
          </a:p>
          <a:p>
            <a:r>
              <a:rPr lang="en-US" b="0" dirty="0" smtClean="0"/>
              <a:t>as the processor, the adversary may be able to direct the ATM to dispense</a:t>
            </a:r>
          </a:p>
          <a:p>
            <a:r>
              <a:rPr lang="en-US" b="0" dirty="0" smtClean="0"/>
              <a:t>money without the processor ever knowing that a transaction has occurred.</a:t>
            </a:r>
          </a:p>
          <a:p>
            <a:r>
              <a:rPr lang="en-US" b="0" dirty="0" smtClean="0"/>
              <a:t>If an adversary captures a user’s account information and encrypted PIN,</a:t>
            </a:r>
          </a:p>
          <a:p>
            <a:r>
              <a:rPr lang="en-US" b="0" dirty="0" smtClean="0"/>
              <a:t>the account is compromised until the ATM encryption key is changed,</a:t>
            </a:r>
          </a:p>
          <a:p>
            <a:r>
              <a:rPr lang="en-US" b="0" dirty="0" smtClean="0"/>
              <a:t>enabling the adversary to modify account balances or effect transfers.</a:t>
            </a:r>
          </a:p>
          <a:p>
            <a:endParaRPr lang="en-US" b="0" dirty="0" smtClean="0"/>
          </a:p>
          <a:p>
            <a:r>
              <a:rPr lang="en-US" b="0" dirty="0" smtClean="0"/>
              <a:t>Redspin recommended a number of measures that banks can take to counter</a:t>
            </a:r>
          </a:p>
          <a:p>
            <a:r>
              <a:rPr lang="en-US" b="0" dirty="0" smtClean="0"/>
              <a:t>these threats. Short-term fixes include segmenting ATM traffic from the rest of the</a:t>
            </a:r>
          </a:p>
          <a:p>
            <a:r>
              <a:rPr lang="en-US" b="0" dirty="0" smtClean="0"/>
              <a:t>network either by implementing strict firewall rule sets or physically dividing the</a:t>
            </a:r>
          </a:p>
          <a:p>
            <a:r>
              <a:rPr lang="en-US" b="0" dirty="0" smtClean="0"/>
              <a:t>networks altogether. An additional short-term fix is to implement network-level</a:t>
            </a:r>
          </a:p>
          <a:p>
            <a:r>
              <a:rPr lang="en-US" b="0" dirty="0" smtClean="0"/>
              <a:t>encryption between routers that the ATM traffic traverses.</a:t>
            </a:r>
          </a:p>
          <a:p>
            <a:endParaRPr lang="en-US" b="0" dirty="0" smtClean="0"/>
          </a:p>
          <a:p>
            <a:r>
              <a:rPr lang="en-US" b="0" dirty="0" smtClean="0"/>
              <a:t>Long-term fixes involve changes in the application-level software. Protecting</a:t>
            </a:r>
          </a:p>
          <a:p>
            <a:r>
              <a:rPr lang="en-US" b="0" dirty="0" smtClean="0"/>
              <a:t>confidentiality requires encrypting all customer-related information that traverses</a:t>
            </a:r>
          </a:p>
          <a:p>
            <a:r>
              <a:rPr lang="en-US" b="0" dirty="0" smtClean="0"/>
              <a:t>the network. Ensuring data integrity requires better machine-to-machine authentication</a:t>
            </a:r>
          </a:p>
          <a:p>
            <a:r>
              <a:rPr lang="en-US" b="0" dirty="0" smtClean="0"/>
              <a:t>between the ATM and processor and the use of challenge-response protocols</a:t>
            </a:r>
          </a:p>
          <a:p>
            <a:r>
              <a:rPr lang="en-US" b="0" dirty="0" smtClean="0"/>
              <a:t>to counter replay attacks.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67644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45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itchFamily="-107" charset="0"/>
              </a:rPr>
              <a:t>Chapter </a:t>
            </a:r>
            <a:r>
              <a:rPr lang="en-US" smtClean="0">
                <a:latin typeface="Times New Roman" pitchFamily="-107" charset="0"/>
              </a:rPr>
              <a:t>3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xmlns="" val="596795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defines a general model for user authentication that involves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entities and procedures. We discuss this model with reference to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initial requirement for performing user authentication is that the user must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registered with the system. The following is a typical sequence for registration.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applicant applies to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registration authority (RA)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to become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subscriber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of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(CSP)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model, the RA is a trusted entity that establishes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vouches for the identity of an applicant to a CSP. The CSP then engages in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exchange with the subscriber. Depending on the details of the overall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system, the CSP issues some sort of electronic credential to the subscriber. The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data structure that authoritatively binds an identity and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attributes to a token possessed by a subscriber, and can be verified when presented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the verifier in an authentication transaction. The token could be an encryption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or an encrypted password that identifies the subscriber. The token may be issued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by the CSP, generated directly by the subscriber, or provided by a third party.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token and credential may be used in subsequent authentication events.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Once a user is registered as a subscriber, the actual authentication process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 place between the subscriber and one or more systems that perform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and, subsequently, authorization. The party to be authenticated is called a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claimant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the party verifying that identity is called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verifier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When a claimant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successfully demonstrates possession and control of a token to a verifier through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protocol, the verifier can verify that the claimant is the subscriber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named in the corresponding credential. The verifier passes on an assertion about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 of the subscriber to 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relying party (RP)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That assertion includes identity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about a subscriber, such as the subscriber name, an identifier assigned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registration, or other subscriber attributes that were verified in the registration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process. The RP can use the authenticated information provided by the verifier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make access control or authorization decisions.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implemented system for authentication will differ from or be more complex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this simplified model, but the model illustrates the key roles and functions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for a secure authentication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1494617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23D415-03AD-4749-9717-E66872E9B2DD}" type="slidenum">
              <a:rPr lang="en-AU"/>
              <a:pPr/>
              <a:t>6</a:t>
            </a:fld>
            <a:endParaRPr lang="en-AU" dirty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" pitchFamily="-110" charset="0"/>
              </a:rPr>
              <a:t>There are four general means of authenticating a user's identity, which can be used alone or in combination: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knows:</a:t>
            </a:r>
            <a:r>
              <a:rPr lang="en-US" dirty="0">
                <a:latin typeface="Times" pitchFamily="-110" charset="0"/>
              </a:rPr>
              <a:t> Examples includes a password, a personal identification number (PIN), or answers to a prearranged set of questions.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possesses:</a:t>
            </a:r>
            <a:r>
              <a:rPr lang="en-US" dirty="0">
                <a:latin typeface="Times" pitchFamily="-110" charset="0"/>
              </a:rPr>
              <a:t> Examples include electronic keycards, smart cards, and physical keys. This type of authenticator is referred to as a </a:t>
            </a:r>
            <a:r>
              <a:rPr lang="en-US" i="1" dirty="0">
                <a:latin typeface="Times" pitchFamily="-110" charset="0"/>
              </a:rPr>
              <a:t>token</a:t>
            </a:r>
            <a:r>
              <a:rPr lang="en-US" dirty="0">
                <a:latin typeface="Times" pitchFamily="-110" charset="0"/>
              </a:rPr>
              <a:t>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is (static biometrics):</a:t>
            </a:r>
            <a:r>
              <a:rPr lang="en-US" dirty="0">
                <a:latin typeface="Times" pitchFamily="-110" charset="0"/>
              </a:rPr>
              <a:t> Examples include recognition by fingerprint, retina, and face.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does (dynamic biometrics):</a:t>
            </a:r>
            <a:r>
              <a:rPr lang="en-US" dirty="0">
                <a:latin typeface="Times" pitchFamily="-110" charset="0"/>
              </a:rPr>
              <a:t> Examples include recognition by voice pattern, handwriting characteristics, and typing rhythm.</a:t>
            </a:r>
          </a:p>
          <a:p>
            <a:pPr eaLnBrk="1" hangingPunct="1"/>
            <a:endParaRPr lang="en-US" dirty="0">
              <a:latin typeface="Times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</a:rPr>
              <a:t>All of these methods, properly implemented and used, can provide secure user authentication. However, each method has problems. An adversary may be able to guess or steal a password. Similarly, an adversary may be able to forge or steal a token. A user may forget a password or lose a token. Further, there is a significant administrative overhead for managing password and token information on systems and securing such information on systems. With respect to biometric authenticators, there are a variety of problems, including dealing with false positives and false negatives, user acceptance, cost, and convenience. </a:t>
            </a:r>
          </a:p>
        </p:txBody>
      </p:sp>
    </p:spTree>
    <p:extLst>
      <p:ext uri="{BB962C8B-B14F-4D97-AF65-F5344CB8AC3E}">
        <p14:creationId xmlns:p14="http://schemas.microsoft.com/office/powerpoint/2010/main" xmlns="" val="4101928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Multifactor authentication refers to the use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more than one of the authentication means in the preceding list (see Figure 3.2).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strength of authentication systems is largely determined by the number of factors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incorporated by the system. Implementations that use two factors are considered to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stronger than those that use only one factor; systems that incorporate three factors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stronger than systems that only incorporate two of the factors, and so on.</a:t>
            </a:r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323040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Security risk assessment in general is dealt with in Chapter 14. Here, we introduce a specific example as it relates to user authentication. There are three separate concepts we wish to relate to one another: assurance level, potential impact, and areas of risk.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304494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assurance level describes an organization’s degree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certainty that a user has presented a credential that refers to his or her identity.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specifically, assurance is defined as (1) the degree of confidence in the vetting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 used to establish the identity of the individual to whom the credential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issued and (2) the degree of confidence that the individual who uses the credential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individual to whom the credential was issued. SP 800-63-3 recognizes four levels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assurance: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1:  Little or no confidence in the asserted identity’s validity. An example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where this level is appropriate is a consumer registering to participate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discussion at a company web site discussion board. Typical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technique at this level would be a user-supplied ID and password at the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transaction.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2:  Some confidence in the asserted identity’s validity. Level 2 credentials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appropriate for a wide range of business with the public where organizations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 an initial identity assertion (the details of which are verified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independently prior to any action). At this level, some sort of secure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needs to be used, together with one of the means of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summarized previously and discussed in subsequent sections.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3:  High confidence in the asserted identity’s validity. This level is appropriate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enable clients or employees to access restricted services of high value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not the highest value. An example for which this level is appropriate: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patent attorney electronically submits confidential patent information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U.S. Patent and Trademark Office. Improper disclosure would give competitors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competitive advantage. Techniques that would need to be used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level require more than one factor of authentication; that is, at least two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 authentication techniques must be 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4:  Very high confidence in the asserted identity’s validity. This level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appropriate to enable clients or employees to access restricted services of very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value or for which improper access is very harmful. For example, a law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official accesses a law enforcement database containing criminal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records. Unauthorized access could raise privacy issues and/or compromise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investigations. Typically, level 4 authentication requires the use of multiple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factors as well as in-person registration.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375207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Microsoft_Office_Word_Document1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</a:t>
            </a:r>
          </a:p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</a:t>
            </a:r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 smtClean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</a:t>
            </a:r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Edition, Global Edition</a:t>
            </a:r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68760"/>
          </a:xfrm>
        </p:spPr>
        <p:txBody>
          <a:bodyPr/>
          <a:lstStyle/>
          <a:p>
            <a:r>
              <a:rPr lang="en-US" dirty="0" smtClean="0">
                <a:ln>
                  <a:solidFill>
                    <a:srgbClr val="FF6600"/>
                  </a:solidFill>
                </a:ln>
              </a:rPr>
              <a:t>Potential Impact</a:t>
            </a:r>
            <a:endParaRPr lang="en-US" dirty="0">
              <a:ln>
                <a:solidFill>
                  <a:srgbClr val="FF6600"/>
                </a:solidFill>
              </a:ln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FIPS 199 defines three levels of potential impact on organizations or individuals should there be a breach of security:</a:t>
            </a:r>
          </a:p>
          <a:p>
            <a:pPr lvl="1"/>
            <a:r>
              <a:rPr lang="en-US" sz="2000" dirty="0" smtClean="0"/>
              <a:t>Low</a:t>
            </a:r>
          </a:p>
          <a:p>
            <a:pPr lvl="2"/>
            <a:r>
              <a:rPr lang="en-US" sz="2000" dirty="0" smtClean="0"/>
              <a:t>An authentication error could be expected to have a limited adverse effect on organizational operations, organizational assets, or individuals</a:t>
            </a:r>
          </a:p>
          <a:p>
            <a:pPr lvl="1"/>
            <a:r>
              <a:rPr lang="en-US" sz="2000" dirty="0" smtClean="0"/>
              <a:t>Moderate</a:t>
            </a:r>
          </a:p>
          <a:p>
            <a:pPr lvl="2"/>
            <a:r>
              <a:rPr lang="en-US" sz="2000" dirty="0" smtClean="0"/>
              <a:t>An authentication error could be expected to have a serious adverse effect</a:t>
            </a:r>
          </a:p>
          <a:p>
            <a:pPr lvl="1"/>
            <a:r>
              <a:rPr lang="en-US" sz="2000" dirty="0" smtClean="0"/>
              <a:t>High </a:t>
            </a:r>
          </a:p>
          <a:p>
            <a:pPr lvl="2"/>
            <a:r>
              <a:rPr lang="en-US" sz="2000" dirty="0" smtClean="0"/>
              <a:t>An authentication error could be expected to have a severe or catastrophic adverse effect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402144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39321" b="11326"/>
          <a:stretch/>
        </p:blipFill>
        <p:spPr>
          <a:xfrm>
            <a:off x="179513" y="2204864"/>
            <a:ext cx="5400600" cy="21254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-239" t="-8446" r="59806" b="7012"/>
          <a:stretch/>
        </p:blipFill>
        <p:spPr>
          <a:xfrm>
            <a:off x="5490407" y="1700808"/>
            <a:ext cx="3653594" cy="273630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79512" y="5085184"/>
            <a:ext cx="86409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n-lt"/>
              </a:rPr>
              <a:t>Maximum </a:t>
            </a:r>
            <a:r>
              <a:rPr lang="en-US" sz="3200" dirty="0">
                <a:latin typeface="+mn-lt"/>
              </a:rPr>
              <a:t>Potential Impacts for Each Assurance Level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203848" y="476672"/>
            <a:ext cx="280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+mn-lt"/>
              </a:rPr>
              <a:t>Table </a:t>
            </a:r>
            <a:r>
              <a:rPr lang="en-US" sz="4800" dirty="0" smtClean="0">
                <a:latin typeface="+mn-lt"/>
              </a:rPr>
              <a:t>3.2   </a:t>
            </a:r>
            <a:endParaRPr lang="en-US" sz="4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55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74915" y="11663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Password-Based </a:t>
            </a:r>
            <a:r>
              <a:rPr kumimoji="1"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229600" cy="44958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W</a:t>
            </a:r>
            <a:r>
              <a:rPr lang="en-US" sz="3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idely </a:t>
            </a: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used line of defense against intruders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ser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provides name/login and password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S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ystem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compares password with the one stored for that specified login</a:t>
            </a:r>
          </a:p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</a:t>
            </a:r>
            <a:r>
              <a:rPr lang="en-US" sz="3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 </a:t>
            </a: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user ID: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etermines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that the user is authorized to access the system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etermines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the user’s privileges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I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used in discretionary access control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 Vulnerabilities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79376671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247" t="2750" r="2355" b="2750"/>
          <a:stretch/>
        </p:blipFill>
        <p:spPr>
          <a:xfrm>
            <a:off x="2195736" y="188640"/>
            <a:ext cx="489654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44016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a typeface="+mj-ea"/>
                <a:cs typeface="+mj-cs"/>
              </a:rPr>
              <a:t>UNIX Implementation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292758687"/>
              </p:ext>
            </p:extLst>
          </p:nvPr>
        </p:nvGraphicFramePr>
        <p:xfrm>
          <a:off x="457200" y="1698745"/>
          <a:ext cx="82296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Improved Implementations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262470072"/>
              </p:ext>
            </p:extLst>
          </p:nvPr>
        </p:nvGraphicFramePr>
        <p:xfrm>
          <a:off x="4572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243408"/>
            <a:ext cx="8229600" cy="108012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Password Cracking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776242698"/>
              </p:ext>
            </p:extLst>
          </p:nvPr>
        </p:nvGraphicFramePr>
        <p:xfrm>
          <a:off x="251520" y="908720"/>
          <a:ext cx="8748464" cy="583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Complex password policy</a:t>
            </a:r>
          </a:p>
          <a:p>
            <a:pPr lvl="1">
              <a:spcAft>
                <a:spcPts val="1200"/>
              </a:spcAft>
            </a:pPr>
            <a:r>
              <a:rPr lang="en-US" sz="1800" dirty="0" smtClean="0"/>
              <a:t>Forcing users to pick stronger passwords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2800" dirty="0"/>
              <a:t>However password-cracking techniques have also </a:t>
            </a:r>
            <a:r>
              <a:rPr lang="en-US" sz="2800" dirty="0" smtClean="0"/>
              <a:t>improved</a:t>
            </a:r>
          </a:p>
          <a:p>
            <a:pPr lvl="1"/>
            <a:r>
              <a:rPr lang="en-US" sz="1800" dirty="0"/>
              <a:t>The processing capacity available for password cracking has increased dramatically</a:t>
            </a:r>
          </a:p>
          <a:p>
            <a:pPr lvl="1"/>
            <a:r>
              <a:rPr lang="en-US" sz="1800" dirty="0"/>
              <a:t>The use of sophisticated algorithms to generate potential </a:t>
            </a:r>
            <a:r>
              <a:rPr lang="en-US" sz="1800" dirty="0" smtClean="0"/>
              <a:t>passwords</a:t>
            </a:r>
          </a:p>
          <a:p>
            <a:pPr lvl="1"/>
            <a:r>
              <a:rPr lang="en-US" sz="1800" dirty="0" smtClean="0"/>
              <a:t>Studying examples and structures of actual passwords in use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xmlns="" val="358942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2700" b="19550"/>
          <a:stretch/>
        </p:blipFill>
        <p:spPr>
          <a:xfrm>
            <a:off x="251520" y="188640"/>
            <a:ext cx="8603528" cy="642978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xmlns="" val="183574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3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User Authentication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-2276" y="13505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Password File Access Control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269846725"/>
              </p:ext>
            </p:extLst>
          </p:nvPr>
        </p:nvGraphicFramePr>
        <p:xfrm>
          <a:off x="366104" y="1745052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1026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Password Selection Strategies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xmlns="" val="1028442721"/>
              </p:ext>
            </p:extLst>
          </p:nvPr>
        </p:nvGraphicFramePr>
        <p:xfrm>
          <a:off x="395536" y="1196752"/>
          <a:ext cx="8519864" cy="5432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2656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Proactive Password Checking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Times New Roman" pitchFamily="-110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4065315"/>
          </a:xfrm>
        </p:spPr>
        <p:txBody>
          <a:bodyPr>
            <a:normAutofit/>
          </a:bodyPr>
          <a:lstStyle/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Rule enforcement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Specific rules that passwords must adhere to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Password </a:t>
            </a:r>
            <a:r>
              <a:rPr lang="en-US" sz="3200" dirty="0" smtClean="0">
                <a:solidFill>
                  <a:schemeClr val="tx1"/>
                </a:solidFill>
              </a:rPr>
              <a:t>checker</a:t>
            </a:r>
            <a:endParaRPr lang="en-US" sz="3200" dirty="0">
              <a:solidFill>
                <a:schemeClr val="tx1"/>
              </a:solidFill>
            </a:endParaRP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Compile a large dictionary of passwords not to use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Bloom filter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 smtClean="0">
                <a:solidFill>
                  <a:schemeClr val="tx1"/>
                </a:solidFill>
              </a:rPr>
              <a:t>Used to build a table based on hash values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 smtClean="0">
                <a:solidFill>
                  <a:schemeClr val="tx1"/>
                </a:solidFill>
              </a:rPr>
              <a:t>Check desired password against this table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649" t="4851" r="6102" b="3801"/>
          <a:stretch/>
        </p:blipFill>
        <p:spPr>
          <a:xfrm>
            <a:off x="539553" y="332656"/>
            <a:ext cx="7920880" cy="626469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600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ffectLst/>
              </a:rPr>
              <a:t>Table </a:t>
            </a:r>
            <a:r>
              <a:rPr lang="en-US" dirty="0" smtClean="0">
                <a:solidFill>
                  <a:schemeClr val="tx1"/>
                </a:solidFill>
                <a:effectLst/>
              </a:rPr>
              <a:t>3.3 </a:t>
            </a:r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52228" name="TextBox 5"/>
          <p:cNvSpPr txBox="1">
            <a:spLocks noChangeArrowheads="1"/>
          </p:cNvSpPr>
          <p:nvPr/>
        </p:nvSpPr>
        <p:spPr bwMode="auto">
          <a:xfrm>
            <a:off x="0" y="5029200"/>
            <a:ext cx="9144000" cy="369888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060848"/>
            <a:ext cx="8815475" cy="30182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7624" y="5373216"/>
            <a:ext cx="7222600" cy="814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5800"/>
              </a:lnSpc>
              <a:defRPr/>
            </a:pPr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Types of Cards Used as Tokens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Memory Cards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50292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store but do not process data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 most common is the magnetic stripe card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include an internal electronic memory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be used alone for physical access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H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otel room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ATM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rovides significantly greater security when combined with a password or PIN 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rawbacks of memory cards include: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R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equires a special reader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L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oss of token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ser dissatisfaction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-19101" y="-3429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Tokens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340768"/>
            <a:ext cx="8515672" cy="5328592"/>
          </a:xfrm>
        </p:spPr>
        <p:txBody>
          <a:bodyPr>
            <a:normAutofit fontScale="92500"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Physical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characteristics:</a:t>
            </a: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Include an embedded microprocessor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A smart token that looks like a bank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Can look like calculators, keys, small portable objects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User interface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Manual interfaces include a keypad and display </a:t>
            </a:r>
            <a:r>
              <a:rPr lang="en-US" sz="1800" dirty="0" smtClean="0"/>
              <a:t>                                 for </a:t>
            </a:r>
            <a:r>
              <a:rPr lang="en-US" sz="1800" dirty="0"/>
              <a:t>human/token interaction</a:t>
            </a:r>
          </a:p>
          <a:p>
            <a:pPr marL="342900" lvl="2" indent="-342900">
              <a:lnSpc>
                <a:spcPct val="120000"/>
              </a:lnSpc>
              <a:buSzPct val="140000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 smtClean="0"/>
              <a:t>A smart card or other token requires an electronic interface to communicate with a compatible reader/writer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 smtClean="0"/>
              <a:t>Contact and contactless interfaces</a:t>
            </a:r>
            <a:endParaRPr lang="en-US" sz="1800" dirty="0"/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Authentication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protocol: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C</a:t>
            </a:r>
            <a:r>
              <a:rPr lang="en-US" sz="1800" dirty="0" smtClean="0"/>
              <a:t>lassified into three categories: 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S</a:t>
            </a:r>
            <a:r>
              <a:rPr lang="en-US" sz="1800" dirty="0" smtClean="0"/>
              <a:t>tatic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D</a:t>
            </a:r>
            <a:r>
              <a:rPr lang="en-US" sz="1800" dirty="0" smtClean="0"/>
              <a:t>ynamic password generator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C</a:t>
            </a:r>
            <a:r>
              <a:rPr lang="en-US" sz="1800" dirty="0" smtClean="0"/>
              <a:t>hallenge-response 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"/>
              <a:defRPr/>
            </a:pPr>
            <a:endParaRPr lang="en-US" sz="2400" dirty="0" smtClean="0"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1" grpId="0" build="p"/>
      <p:bldP spid="237571" grpI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632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Cards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28800"/>
            <a:ext cx="8382000" cy="4883125"/>
          </a:xfrm>
        </p:spPr>
        <p:txBody>
          <a:bodyPr>
            <a:normAutofit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Most important category of smart token</a:t>
            </a: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 smtClean="0"/>
              <a:t>Has the appearance of a credit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Has an 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May use any of the smart token protocols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Contain: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An entire microprocessor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P</a:t>
            </a:r>
            <a:r>
              <a:rPr lang="en-US" dirty="0" smtClean="0"/>
              <a:t>rocessor</a:t>
            </a:r>
            <a:endParaRPr lang="en-US" dirty="0"/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Memory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I/O </a:t>
            </a:r>
            <a:r>
              <a:rPr lang="en-US" dirty="0" smtClean="0"/>
              <a:t>ports</a:t>
            </a:r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Typically include three types of memory: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 smtClean="0"/>
              <a:t>Read-only memory (ROM)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Stores data that does not change during the card’s life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Electrically erasable programmable ROM (EEPROM</a:t>
            </a:r>
            <a:r>
              <a:rPr lang="en-US" dirty="0" smtClean="0"/>
              <a:t>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application data and programs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Random access memory (RAM</a:t>
            </a:r>
            <a:r>
              <a:rPr lang="en-US" dirty="0" smtClean="0"/>
              <a:t>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temporary data generated when applications are executed</a:t>
            </a:r>
          </a:p>
        </p:txBody>
      </p:sp>
    </p:spTree>
    <p:extLst>
      <p:ext uri="{BB962C8B-B14F-4D97-AF65-F5344CB8AC3E}">
        <p14:creationId xmlns:p14="http://schemas.microsoft.com/office/powerpoint/2010/main" xmlns="" val="3584332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683" t="16400" r="9148" b="4851"/>
          <a:stretch/>
        </p:blipFill>
        <p:spPr>
          <a:xfrm>
            <a:off x="2483768" y="332656"/>
            <a:ext cx="4871580" cy="6192687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Electronic Identity Cards (</a:t>
            </a:r>
            <a:r>
              <a:rPr lang="en-US" dirty="0" err="1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eID</a:t>
            </a:r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)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608475368"/>
              </p:ext>
            </p:extLst>
          </p:nvPr>
        </p:nvGraphicFramePr>
        <p:xfrm>
          <a:off x="539552" y="1770988"/>
          <a:ext cx="8229600" cy="50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98626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1520" y="332657"/>
            <a:ext cx="8445624" cy="1800200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NIST SP 800-63-3 (</a:t>
            </a:r>
            <a:r>
              <a:rPr lang="en-GB" sz="3200" i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Digital Authentication Guideline, </a:t>
            </a:r>
            <a:r>
              <a:rPr lang="en-GB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October 2016) defines digital user authentication as:</a:t>
            </a:r>
            <a:endParaRPr lang="en-AU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492896"/>
            <a:ext cx="8229600" cy="2581747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	</a:t>
            </a:r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“The process of establishing confidence in user identities that are presented electronically to an information system.”</a:t>
            </a:r>
            <a:endParaRPr lang="en-A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0232" y="116632"/>
            <a:ext cx="2962672" cy="4608512"/>
          </a:xfrm>
        </p:spPr>
        <p:txBody>
          <a:bodyPr/>
          <a:lstStyle/>
          <a:p>
            <a:pPr>
              <a:lnSpc>
                <a:spcPts val="3900"/>
              </a:lnSpc>
              <a:spcBef>
                <a:spcPts val="1800"/>
              </a:spcBef>
            </a:pPr>
            <a:r>
              <a:rPr lang="en-US" sz="3200" dirty="0">
                <a:solidFill>
                  <a:srgbClr val="FFFFFF"/>
                </a:solidFill>
                <a:effectLst/>
              </a:rPr>
              <a:t>Table </a:t>
            </a:r>
            <a:r>
              <a:rPr lang="en-US" sz="3200" dirty="0" smtClean="0">
                <a:solidFill>
                  <a:srgbClr val="FFFFFF"/>
                </a:solidFill>
                <a:effectLst/>
              </a:rPr>
              <a:t>3.4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>   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>
                <a:solidFill>
                  <a:srgbClr val="FFFFFF"/>
                </a:solidFill>
                <a:effectLst/>
              </a:rPr>
              <a:t/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Electronic Functions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 </a:t>
            </a:r>
            <a:r>
              <a:rPr lang="en-US" sz="2800" dirty="0">
                <a:solidFill>
                  <a:srgbClr val="FFFFFF"/>
                </a:solidFill>
                <a:effectLst/>
              </a:rPr>
              <a:t>and Data 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/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for 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err="1" smtClean="0">
                <a:solidFill>
                  <a:srgbClr val="FFFFFF"/>
                </a:solidFill>
                <a:effectLst/>
              </a:rPr>
              <a:t>eID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> </a:t>
            </a:r>
            <a:r>
              <a:rPr lang="en-US" sz="2800" dirty="0">
                <a:solidFill>
                  <a:srgbClr val="FFFFFF"/>
                </a:solidFill>
                <a:effectLst/>
              </a:rPr>
              <a:t>Cards </a:t>
            </a:r>
            <a:endParaRPr lang="en-US" sz="2800" dirty="0">
              <a:solidFill>
                <a:srgbClr val="FFFF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715859175"/>
              </p:ext>
            </p:extLst>
          </p:nvPr>
        </p:nvGraphicFramePr>
        <p:xfrm>
          <a:off x="107504" y="188639"/>
          <a:ext cx="6912768" cy="5657213"/>
        </p:xfrm>
        <a:graphic>
          <a:graphicData uri="http://schemas.openxmlformats.org/presentationml/2006/ole">
            <p:oleObj spid="_x0000_s2101" name="Document" r:id="rId4" imgW="6083076" imgH="4978217" progId="Word.Document.12">
              <p:embed/>
            </p:oleObj>
          </a:graphicData>
        </a:graphic>
      </p:graphicFrame>
      <p:sp>
        <p:nvSpPr>
          <p:cNvPr id="8" name="Rectangle 7"/>
          <p:cNvSpPr/>
          <p:nvPr/>
        </p:nvSpPr>
        <p:spPr>
          <a:xfrm>
            <a:off x="179512" y="5949280"/>
            <a:ext cx="5400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CAN = card access number</a:t>
            </a:r>
          </a:p>
          <a:p>
            <a:r>
              <a:rPr lang="en-US" sz="1200" dirty="0"/>
              <a:t>MRZ = machine readable zone</a:t>
            </a:r>
          </a:p>
          <a:p>
            <a:r>
              <a:rPr lang="en-US" sz="1200" dirty="0"/>
              <a:t>PACE = password authenticated connection establishment</a:t>
            </a:r>
          </a:p>
          <a:p>
            <a:r>
              <a:rPr lang="en-US" sz="1200" dirty="0"/>
              <a:t>PIN = personal identification number</a:t>
            </a:r>
          </a:p>
        </p:txBody>
      </p:sp>
      <p:sp useBgFill="1">
        <p:nvSpPr>
          <p:cNvPr id="9" name="TextBox 8"/>
          <p:cNvSpPr txBox="1"/>
          <p:nvPr/>
        </p:nvSpPr>
        <p:spPr>
          <a:xfrm>
            <a:off x="79376" y="5636091"/>
            <a:ext cx="701290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79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500" b="10101"/>
          <a:stretch/>
        </p:blipFill>
        <p:spPr>
          <a:xfrm>
            <a:off x="1187624" y="332656"/>
            <a:ext cx="6754522" cy="624109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xmlns="" val="33038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32656"/>
            <a:ext cx="9144000" cy="160020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Password Authenticated Connection Establishment (PACE)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23531570"/>
              </p:ext>
            </p:extLst>
          </p:nvPr>
        </p:nvGraphicFramePr>
        <p:xfrm>
          <a:off x="395536" y="2060848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35914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459432"/>
            <a:ext cx="8229600" cy="1600200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Biometric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/>
          </a:bodyPr>
          <a:lstStyle/>
          <a:p>
            <a:pPr marL="347472">
              <a:spcBef>
                <a:spcPts val="1200"/>
              </a:spcBef>
              <a:defRPr/>
            </a:pPr>
            <a:r>
              <a:rPr lang="en-US" dirty="0"/>
              <a:t>A</a:t>
            </a:r>
            <a:r>
              <a:rPr lang="en-US" dirty="0" smtClean="0"/>
              <a:t>ttempts to authenticate an individual based on unique physical characteristics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B</a:t>
            </a:r>
            <a:r>
              <a:rPr lang="en-US" dirty="0" smtClean="0"/>
              <a:t>ased on pattern recognition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 smtClean="0"/>
              <a:t> Is technically complex and expensive when compared to passwords and tokens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P</a:t>
            </a:r>
            <a:r>
              <a:rPr lang="en-US" dirty="0" smtClean="0"/>
              <a:t>hysical characteristics used include: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</a:t>
            </a:r>
            <a:r>
              <a:rPr lang="en-US" sz="1800" dirty="0" smtClean="0"/>
              <a:t>acial characteristics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</a:t>
            </a:r>
            <a:r>
              <a:rPr lang="en-US" sz="1800" dirty="0" smtClean="0"/>
              <a:t>ingerprints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H</a:t>
            </a:r>
            <a:r>
              <a:rPr lang="en-US" sz="1800" dirty="0" smtClean="0"/>
              <a:t>and geometry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R</a:t>
            </a:r>
            <a:r>
              <a:rPr lang="en-US" sz="1800" dirty="0" smtClean="0"/>
              <a:t>etinal pattern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I</a:t>
            </a:r>
            <a:r>
              <a:rPr lang="en-US" sz="1800" dirty="0" smtClean="0"/>
              <a:t>ris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S</a:t>
            </a:r>
            <a:r>
              <a:rPr lang="en-US" sz="1800" dirty="0" smtClean="0"/>
              <a:t>ignature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V</a:t>
            </a:r>
            <a:r>
              <a:rPr lang="en-US" sz="1800" dirty="0" smtClean="0"/>
              <a:t>oice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889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45" t="25419" r="5590" b="20613"/>
          <a:stretch/>
        </p:blipFill>
        <p:spPr>
          <a:xfrm>
            <a:off x="457200" y="304800"/>
            <a:ext cx="8236472" cy="62754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1" b="4850"/>
          <a:stretch/>
        </p:blipFill>
        <p:spPr>
          <a:xfrm>
            <a:off x="1907704" y="188640"/>
            <a:ext cx="5299364" cy="652534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622" t="2750" r="10751" b="1701"/>
          <a:stretch/>
        </p:blipFill>
        <p:spPr>
          <a:xfrm>
            <a:off x="683568" y="188640"/>
            <a:ext cx="7776864" cy="655272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6400" b="4851"/>
          <a:stretch/>
        </p:blipFill>
        <p:spPr>
          <a:xfrm>
            <a:off x="1475656" y="188640"/>
            <a:ext cx="6301274" cy="642165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460" t="8001" r="5291" b="11151"/>
          <a:stretch/>
        </p:blipFill>
        <p:spPr>
          <a:xfrm>
            <a:off x="323528" y="404664"/>
            <a:ext cx="8538092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Remote User 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8840"/>
            <a:ext cx="8229600" cy="492859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uthentication 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over a network, the Internet, or a communications link is more complex</a:t>
            </a:r>
          </a:p>
          <a:p>
            <a:pPr marL="342900" lvl="1" indent="-342900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Additional security threats such as:</a:t>
            </a:r>
          </a:p>
          <a:p>
            <a:pPr marL="1028700" lvl="3" indent="-342900" eaLnBrk="1" hangingPunct="1">
              <a:lnSpc>
                <a:spcPct val="90000"/>
              </a:lnSpc>
              <a:spcBef>
                <a:spcPts val="2000"/>
              </a:spcBef>
              <a:spcAft>
                <a:spcPts val="1800"/>
              </a:spcAft>
              <a:buClr>
                <a:schemeClr val="accent6">
                  <a:lumMod val="40000"/>
                  <a:lumOff val="60000"/>
                </a:schemeClr>
              </a:buClr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E</a:t>
            </a:r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avesdropping</a:t>
            </a: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, capturing a password, replaying an authentication sequence that has been </a:t>
            </a:r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observed</a:t>
            </a: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G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enerally 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rely on some form of a challenge-response protocol to counter threats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3750"/>
          <a:stretch/>
        </p:blipFill>
        <p:spPr>
          <a:xfrm>
            <a:off x="251520" y="332656"/>
            <a:ext cx="8640960" cy="597666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6012160" y="6453336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(Table can be found on page 65 in the textbook)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xmlns="" val="158957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720" b="4850"/>
          <a:stretch/>
        </p:blipFill>
        <p:spPr>
          <a:xfrm>
            <a:off x="1907704" y="116632"/>
            <a:ext cx="5400600" cy="652976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5410200" y="1676400"/>
            <a:ext cx="3733800" cy="4876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1" lang="en-US" sz="4400" dirty="0" smtClean="0">
                <a:solidFill>
                  <a:schemeClr val="accent1"/>
                </a:solidFill>
              </a:rPr>
              <a:t/>
            </a:r>
            <a:br>
              <a:rPr kumimoji="1" lang="en-US" sz="4400" dirty="0" smtClean="0">
                <a:solidFill>
                  <a:schemeClr val="accent1"/>
                </a:solidFill>
              </a:rPr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200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84995" name="TextBox 7"/>
          <p:cNvSpPr txBox="1">
            <a:spLocks noChangeArrowheads="1"/>
          </p:cNvSpPr>
          <p:nvPr/>
        </p:nvSpPr>
        <p:spPr bwMode="auto">
          <a:xfrm>
            <a:off x="0" y="0"/>
            <a:ext cx="601216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84996" name="TextBox 13"/>
          <p:cNvSpPr txBox="1">
            <a:spLocks noChangeArrowheads="1"/>
          </p:cNvSpPr>
          <p:nvPr/>
        </p:nvSpPr>
        <p:spPr bwMode="auto">
          <a:xfrm>
            <a:off x="449263" y="5824538"/>
            <a:ext cx="1841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68144" y="1124744"/>
            <a:ext cx="302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Table </a:t>
            </a:r>
            <a:r>
              <a:rPr lang="en-US" sz="40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3.5  </a:t>
            </a:r>
            <a:endParaRPr lang="en-US" sz="40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endParaRPr lang="en-US" sz="36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Some Potential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Attacks, </a:t>
            </a:r>
            <a:endParaRPr lang="en-US" sz="2400" dirty="0" smtClean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Susceptible </a:t>
            </a:r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Authenticators, </a:t>
            </a:r>
            <a:endParaRPr lang="en-US" sz="2400" dirty="0" smtClean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and </a:t>
            </a:r>
            <a:endParaRPr lang="en-US" sz="24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Typical </a:t>
            </a:r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Defenses </a:t>
            </a:r>
          </a:p>
        </p:txBody>
      </p:sp>
      <p:sp useBgFill="1">
        <p:nvSpPr>
          <p:cNvPr id="12" name="TextBox 11"/>
          <p:cNvSpPr txBox="1"/>
          <p:nvPr/>
        </p:nvSpPr>
        <p:spPr>
          <a:xfrm>
            <a:off x="0" y="6673334"/>
            <a:ext cx="914400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46"/>
          <p:cNvSpPr>
            <a:spLocks noChangeArrowheads="1"/>
          </p:cNvSpPr>
          <p:nvPr/>
        </p:nvSpPr>
        <p:spPr bwMode="auto">
          <a:xfrm>
            <a:off x="624176" y="1437082"/>
            <a:ext cx="11040243" cy="678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07" y="64322"/>
            <a:ext cx="4900975" cy="6471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07" y="6528247"/>
            <a:ext cx="4900975" cy="50817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492129" y="6585418"/>
            <a:ext cx="2561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>
                <a:latin typeface="+mj-lt"/>
              </a:rPr>
              <a:t>(Table is on page 96 in </a:t>
            </a:r>
            <a:r>
              <a:rPr lang="en-US" sz="1050" smtClean="0">
                <a:latin typeface="+mj-lt"/>
              </a:rPr>
              <a:t>the textbook)</a:t>
            </a:r>
            <a:endParaRPr lang="en-US" sz="1050">
              <a:latin typeface="+mj-lt"/>
            </a:endParaRP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xmlns="" val="1623706893"/>
              </p:ext>
            </p:extLst>
          </p:nvPr>
        </p:nvGraphicFramePr>
        <p:xfrm>
          <a:off x="0" y="0"/>
          <a:ext cx="88392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0101" b="16400"/>
          <a:stretch/>
        </p:blipFill>
        <p:spPr>
          <a:xfrm>
            <a:off x="1331640" y="260648"/>
            <a:ext cx="6649870" cy="63251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 orient="vert" idx="4294967295"/>
          </p:nvPr>
        </p:nvSpPr>
        <p:spPr>
          <a:xfrm>
            <a:off x="6588224" y="-2043608"/>
            <a:ext cx="2376264" cy="674136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Case Study: </a:t>
            </a:r>
            <a:b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ATM Security Problems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75" t="14300" r="519" b="8000"/>
          <a:stretch/>
        </p:blipFill>
        <p:spPr>
          <a:xfrm>
            <a:off x="323528" y="260648"/>
            <a:ext cx="5976664" cy="635231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196752"/>
            <a:ext cx="4067944" cy="5760640"/>
          </a:xfrm>
        </p:spPr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AU" sz="2400" dirty="0" smtClean="0"/>
              <a:t>Biometric authentication</a:t>
            </a:r>
          </a:p>
          <a:p>
            <a:pPr lvl="1"/>
            <a:r>
              <a:rPr lang="en-AU" dirty="0"/>
              <a:t>Physical characteristics used in biometric applications</a:t>
            </a:r>
          </a:p>
          <a:p>
            <a:pPr lvl="1"/>
            <a:r>
              <a:rPr lang="en-AU" dirty="0" smtClean="0"/>
              <a:t>Operation of a biometric authentication system</a:t>
            </a:r>
          </a:p>
          <a:p>
            <a:pPr lvl="1"/>
            <a:r>
              <a:rPr lang="en-AU" dirty="0" smtClean="0"/>
              <a:t>Biometric accuracy</a:t>
            </a:r>
            <a:endParaRPr lang="en-AU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 smtClean="0"/>
              <a:t>Remote user authentication</a:t>
            </a:r>
          </a:p>
          <a:p>
            <a:pPr lvl="1"/>
            <a:r>
              <a:rPr lang="en-AU" dirty="0" smtClean="0"/>
              <a:t>Password protocol</a:t>
            </a:r>
            <a:endParaRPr lang="en-AU" dirty="0"/>
          </a:p>
          <a:p>
            <a:pPr lvl="1"/>
            <a:r>
              <a:rPr lang="en-AU" dirty="0" smtClean="0"/>
              <a:t>Token protocol</a:t>
            </a:r>
          </a:p>
          <a:p>
            <a:pPr lvl="1"/>
            <a:r>
              <a:rPr lang="en-AU" dirty="0" smtClean="0"/>
              <a:t>Static biometric protocol</a:t>
            </a:r>
          </a:p>
          <a:p>
            <a:pPr lvl="1"/>
            <a:r>
              <a:rPr lang="en-AU" dirty="0" smtClean="0"/>
              <a:t>Dynamic biometric protocol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Security issues for user authentication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124744"/>
            <a:ext cx="4248472" cy="573325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Digital user authentication principles</a:t>
            </a:r>
          </a:p>
          <a:p>
            <a:pPr lvl="1"/>
            <a:r>
              <a:rPr lang="en-US" dirty="0" smtClean="0"/>
              <a:t>A model for digital user authentication</a:t>
            </a:r>
          </a:p>
          <a:p>
            <a:pPr lvl="1"/>
            <a:r>
              <a:rPr lang="en-US" dirty="0" smtClean="0"/>
              <a:t>Means of authentication</a:t>
            </a:r>
          </a:p>
          <a:p>
            <a:pPr lvl="1"/>
            <a:r>
              <a:rPr lang="en-US" dirty="0" smtClean="0"/>
              <a:t>Risk assessment for user authentication</a:t>
            </a:r>
          </a:p>
          <a:p>
            <a:r>
              <a:rPr lang="en-US" dirty="0" smtClean="0"/>
              <a:t>Password-based authentication </a:t>
            </a:r>
          </a:p>
          <a:p>
            <a:pPr lvl="1"/>
            <a:r>
              <a:rPr lang="en-US" dirty="0" smtClean="0"/>
              <a:t>The vulnerability of passwords</a:t>
            </a:r>
          </a:p>
          <a:p>
            <a:pPr lvl="1"/>
            <a:r>
              <a:rPr lang="en-US" dirty="0" smtClean="0"/>
              <a:t>The use of hashed passwords</a:t>
            </a:r>
          </a:p>
          <a:p>
            <a:pPr lvl="1"/>
            <a:r>
              <a:rPr lang="en-US" dirty="0" smtClean="0"/>
              <a:t>Password cracking of user-chosen passwords</a:t>
            </a:r>
          </a:p>
          <a:p>
            <a:pPr lvl="1"/>
            <a:r>
              <a:rPr lang="en-US" dirty="0" smtClean="0"/>
              <a:t>Password file access control</a:t>
            </a:r>
          </a:p>
          <a:p>
            <a:pPr lvl="1"/>
            <a:r>
              <a:rPr lang="en-US" dirty="0" smtClean="0"/>
              <a:t>Password selection strategies</a:t>
            </a:r>
          </a:p>
          <a:p>
            <a:r>
              <a:rPr lang="en-US" dirty="0" smtClean="0"/>
              <a:t>Token-based authentication</a:t>
            </a:r>
          </a:p>
          <a:p>
            <a:pPr lvl="1"/>
            <a:r>
              <a:rPr lang="en-US" dirty="0" smtClean="0"/>
              <a:t>Memory cards</a:t>
            </a:r>
          </a:p>
          <a:p>
            <a:pPr lvl="1"/>
            <a:r>
              <a:rPr lang="en-US" dirty="0" smtClean="0"/>
              <a:t>Smart cards</a:t>
            </a:r>
          </a:p>
          <a:p>
            <a:pPr lvl="1"/>
            <a:r>
              <a:rPr lang="en-US" dirty="0" smtClean="0"/>
              <a:t>Electronic identity cards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500" b="27950"/>
          <a:stretch/>
        </p:blipFill>
        <p:spPr>
          <a:xfrm>
            <a:off x="323528" y="404664"/>
            <a:ext cx="8493310" cy="588578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xmlns="" val="283589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2414325377"/>
              </p:ext>
            </p:extLst>
          </p:nvPr>
        </p:nvGraphicFramePr>
        <p:xfrm>
          <a:off x="478985" y="1002851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8001" b="34250"/>
          <a:stretch/>
        </p:blipFill>
        <p:spPr>
          <a:xfrm>
            <a:off x="467544" y="404664"/>
            <a:ext cx="8180717" cy="611379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xmlns="" val="6606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Risk Assessment for </a:t>
            </a:r>
            <a:br>
              <a:rPr lang="en-US" dirty="0" smtClean="0"/>
            </a:br>
            <a:r>
              <a:rPr lang="en-US" dirty="0" smtClean="0"/>
              <a:t>User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564904"/>
            <a:ext cx="2520280" cy="2869779"/>
          </a:xfrm>
        </p:spPr>
        <p:txBody>
          <a:bodyPr/>
          <a:lstStyle/>
          <a:p>
            <a:r>
              <a:rPr lang="en-US" dirty="0" smtClean="0"/>
              <a:t>There are three separate concepts: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xmlns="" val="399494369"/>
              </p:ext>
            </p:extLst>
          </p:nvPr>
        </p:nvGraphicFramePr>
        <p:xfrm>
          <a:off x="2915816" y="22048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69661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/>
          <a:lstStyle/>
          <a:p>
            <a:r>
              <a:rPr lang="en-US" dirty="0" smtClean="0">
                <a:ln>
                  <a:solidFill>
                    <a:srgbClr val="FF6600"/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</a:rPr>
              <a:t>Assurance Level</a:t>
            </a:r>
            <a:endParaRPr lang="en-US" dirty="0">
              <a:ln>
                <a:solidFill>
                  <a:srgbClr val="FF660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1" name="Content Placeholder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796447704"/>
              </p:ext>
            </p:extLst>
          </p:nvPr>
        </p:nvGraphicFramePr>
        <p:xfrm>
          <a:off x="457200" y="1340768"/>
          <a:ext cx="8229600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12993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72887</TotalTime>
  <Words>13638</Words>
  <Application>Microsoft Office PowerPoint</Application>
  <PresentationFormat>On-screen Show (4:3)</PresentationFormat>
  <Paragraphs>1502</Paragraphs>
  <Slides>45</Slides>
  <Notes>45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Executive</vt:lpstr>
      <vt:lpstr>Document</vt:lpstr>
      <vt:lpstr>Slide 1</vt:lpstr>
      <vt:lpstr>Chapter 3</vt:lpstr>
      <vt:lpstr>NIST SP 800-63-3 (Digital Authentication Guideline, October 2016) defines digital user authentication as:</vt:lpstr>
      <vt:lpstr>Slide 4</vt:lpstr>
      <vt:lpstr>Slide 5</vt:lpstr>
      <vt:lpstr>Slide 6</vt:lpstr>
      <vt:lpstr>Slide 7</vt:lpstr>
      <vt:lpstr>Risk Assessment for  User Authentication</vt:lpstr>
      <vt:lpstr>Assurance Level</vt:lpstr>
      <vt:lpstr>Potential Impact</vt:lpstr>
      <vt:lpstr>Slide 11</vt:lpstr>
      <vt:lpstr>Password-Based Authentication</vt:lpstr>
      <vt:lpstr>Password Vulnerabilities</vt:lpstr>
      <vt:lpstr>Slide 14</vt:lpstr>
      <vt:lpstr>UNIX Implementation</vt:lpstr>
      <vt:lpstr>Improved Implementations</vt:lpstr>
      <vt:lpstr>Password Cracking</vt:lpstr>
      <vt:lpstr>Modern Approaches</vt:lpstr>
      <vt:lpstr>Slide 19</vt:lpstr>
      <vt:lpstr>Password File Access Control</vt:lpstr>
      <vt:lpstr>Password Selection Strategies</vt:lpstr>
      <vt:lpstr>Proactive Password Checking</vt:lpstr>
      <vt:lpstr>Slide 23</vt:lpstr>
      <vt:lpstr>Table 3.3 </vt:lpstr>
      <vt:lpstr>Memory Cards</vt:lpstr>
      <vt:lpstr>Smart Tokens</vt:lpstr>
      <vt:lpstr>Smart Cards</vt:lpstr>
      <vt:lpstr>Slide 28</vt:lpstr>
      <vt:lpstr>Electronic Identity Cards (eID)</vt:lpstr>
      <vt:lpstr>Table 3.4     Electronic Functions  and Data  for  eID Cards </vt:lpstr>
      <vt:lpstr>Slide 31</vt:lpstr>
      <vt:lpstr>Password Authenticated Connection Establishment (PACE)</vt:lpstr>
      <vt:lpstr>Biometric Authentication</vt:lpstr>
      <vt:lpstr>   </vt:lpstr>
      <vt:lpstr>Slide 35</vt:lpstr>
      <vt:lpstr>Slide 36</vt:lpstr>
      <vt:lpstr>Slide 37</vt:lpstr>
      <vt:lpstr>Slide 38</vt:lpstr>
      <vt:lpstr>Remote User Authentication</vt:lpstr>
      <vt:lpstr>Slide 40</vt:lpstr>
      <vt:lpstr>    </vt:lpstr>
      <vt:lpstr>Slide 42</vt:lpstr>
      <vt:lpstr>Slide 43</vt:lpstr>
      <vt:lpstr>Case Study:  ATM Security Problems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3 Lecture Overheads</dc:subject>
  <dc:creator>Dr Lawrie Brown</dc:creator>
  <cp:keywords/>
  <dc:description/>
  <cp:lastModifiedBy>admin</cp:lastModifiedBy>
  <cp:revision>241</cp:revision>
  <dcterms:created xsi:type="dcterms:W3CDTF">2012-03-07T02:43:26Z</dcterms:created>
  <dcterms:modified xsi:type="dcterms:W3CDTF">2018-02-06T10:02:56Z</dcterms:modified>
  <cp:category/>
</cp:coreProperties>
</file>

<file path=docProps/thumbnail.jpeg>
</file>